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4"/>
  </p:notesMasterIdLst>
  <p:sldIdLst>
    <p:sldId id="257" r:id="rId2"/>
    <p:sldId id="260" r:id="rId3"/>
    <p:sldId id="266" r:id="rId4"/>
    <p:sldId id="261" r:id="rId5"/>
    <p:sldId id="289" r:id="rId6"/>
    <p:sldId id="290" r:id="rId7"/>
    <p:sldId id="291" r:id="rId8"/>
    <p:sldId id="299" r:id="rId9"/>
    <p:sldId id="283" r:id="rId10"/>
    <p:sldId id="300" r:id="rId11"/>
    <p:sldId id="301" r:id="rId12"/>
    <p:sldId id="303" r:id="rId13"/>
    <p:sldId id="288" r:id="rId14"/>
    <p:sldId id="294" r:id="rId15"/>
    <p:sldId id="295" r:id="rId16"/>
    <p:sldId id="302" r:id="rId17"/>
    <p:sldId id="286" r:id="rId18"/>
    <p:sldId id="304" r:id="rId19"/>
    <p:sldId id="296" r:id="rId20"/>
    <p:sldId id="298" r:id="rId21"/>
    <p:sldId id="305" r:id="rId22"/>
    <p:sldId id="281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27">
          <p15:clr>
            <a:srgbClr val="747775"/>
          </p15:clr>
        </p15:guide>
        <p15:guide id="2" pos="5533">
          <p15:clr>
            <a:srgbClr val="747775"/>
          </p15:clr>
        </p15:guide>
        <p15:guide id="3" orient="horz" pos="3013">
          <p15:clr>
            <a:srgbClr val="747775"/>
          </p15:clr>
        </p15:guide>
        <p15:guide id="4" orient="horz" pos="170">
          <p15:clr>
            <a:srgbClr val="747775"/>
          </p15:clr>
        </p15:guide>
        <p15:guide id="5" orient="horz" pos="47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C602"/>
    <a:srgbClr val="DAFD0B"/>
    <a:srgbClr val="CCFF66"/>
    <a:srgbClr val="1D1932"/>
    <a:srgbClr val="BDDC02"/>
    <a:srgbClr val="CCFFCC"/>
    <a:srgbClr val="B9EBB3"/>
    <a:srgbClr val="908395"/>
    <a:srgbClr val="8AACAC"/>
    <a:srgbClr val="C8CA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28" autoAdjust="0"/>
    <p:restoredTop sz="96053"/>
  </p:normalViewPr>
  <p:slideViewPr>
    <p:cSldViewPr snapToGrid="0">
      <p:cViewPr varScale="1">
        <p:scale>
          <a:sx n="113" d="100"/>
          <a:sy n="113" d="100"/>
        </p:scale>
        <p:origin x="365" y="82"/>
      </p:cViewPr>
      <p:guideLst>
        <p:guide pos="227"/>
        <p:guide pos="5533"/>
        <p:guide orient="horz" pos="3013"/>
        <p:guide orient="horz" pos="170"/>
        <p:guide orient="horz" pos="4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sitnikova\scar_mchd_202603042011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sitnikova\scar_mchd_202603042011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sitnikova\Downloads\&#1050;&#1086;&#1084;&#1072;&#1085;&#1076;&#1080;&#1088;&#1086;&#1074;&#1082;&#1072;_&#1040;&#1054;_&#1074;&#1099;&#1075;&#1088;&#1091;&#1079;&#1082;&#1072;_&#1076;&#1083;&#1103;_1&#1057;_06.03.2026.csv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121038469245128E-2"/>
          <c:w val="0.95138061478638358"/>
          <c:h val="0.752528143691130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Лист1!$A$9</c:f>
              <c:strCache>
                <c:ptCount val="1"/>
                <c:pt idx="0">
                  <c:v>МЧД</c:v>
                </c:pt>
              </c:strCache>
            </c:strRef>
          </c:tx>
          <c:spPr>
            <a:solidFill>
              <a:srgbClr val="CCFF66">
                <a:alpha val="85000"/>
              </a:srgb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2.1706262649880035E-3"/>
                  <c:y val="-3.37596934513505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93-4026-B66D-0B46F19515DC}"/>
                </c:ext>
              </c:extLst>
            </c:dLbl>
            <c:dLbl>
              <c:idx val="3"/>
              <c:layout>
                <c:manualLayout>
                  <c:x val="1.2095855710750343E-2"/>
                  <c:y val="-8.92452253145334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206284697973592"/>
                      <c:h val="6.897543982301412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793-4026-B66D-0B46F19515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Лист1!$B$8:$E$8</c:f>
              <c:strCache>
                <c:ptCount val="4"/>
                <c:pt idx="0">
                  <c:v>2023 (03.07.2023)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Лист1!$B$9:$E$9</c:f>
              <c:numCache>
                <c:formatCode>General</c:formatCode>
                <c:ptCount val="4"/>
                <c:pt idx="0">
                  <c:v>545</c:v>
                </c:pt>
                <c:pt idx="1">
                  <c:v>4122</c:v>
                </c:pt>
                <c:pt idx="2">
                  <c:v>4525</c:v>
                </c:pt>
                <c:pt idx="3">
                  <c:v>1111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93-4026-B66D-0B46F19515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8"/>
        <c:gapDepth val="60"/>
        <c:shape val="box"/>
        <c:axId val="1952559696"/>
        <c:axId val="1001475104"/>
        <c:axId val="0"/>
      </c:bar3DChart>
      <c:catAx>
        <c:axId val="1952559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1475104"/>
        <c:crosses val="autoZero"/>
        <c:auto val="1"/>
        <c:lblAlgn val="ctr"/>
        <c:lblOffset val="100"/>
        <c:noMultiLvlLbl val="0"/>
      </c:catAx>
      <c:valAx>
        <c:axId val="10014751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5255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Лист1!$A$9</c:f>
              <c:strCache>
                <c:ptCount val="1"/>
                <c:pt idx="0">
                  <c:v>МЧД</c:v>
                </c:pt>
              </c:strCache>
            </c:strRef>
          </c:tx>
          <c:spPr>
            <a:solidFill>
              <a:srgbClr val="CCFF66">
                <a:alpha val="84706"/>
              </a:srgbClr>
            </a:solidFill>
            <a:ln w="9525" cap="flat" cmpd="sng" algn="ctr">
              <a:solidFill>
                <a:schemeClr val="accent6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6">
                  <a:lumMod val="75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2.2099720551643624E-3"/>
                  <c:y val="-3.635731593853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10-470C-8AFF-5B0DF6DB28CA}"/>
                </c:ext>
              </c:extLst>
            </c:dLbl>
            <c:dLbl>
              <c:idx val="3"/>
              <c:layout>
                <c:manualLayout>
                  <c:x val="8.839888220657531E-3"/>
                  <c:y val="-2.5969511384665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884977219016413E-2"/>
                      <c:h val="8.128457063400368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B10-470C-8AFF-5B0DF6DB28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Лист1!$B$8:$E$8</c:f>
              <c:strCache>
                <c:ptCount val="4"/>
                <c:pt idx="0">
                  <c:v>2023 (03.07.2023)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Лист1!$B$9:$E$9</c:f>
              <c:numCache>
                <c:formatCode>General</c:formatCode>
                <c:ptCount val="4"/>
                <c:pt idx="0">
                  <c:v>9766</c:v>
                </c:pt>
                <c:pt idx="1">
                  <c:v>184140</c:v>
                </c:pt>
                <c:pt idx="2">
                  <c:v>157956</c:v>
                </c:pt>
                <c:pt idx="3">
                  <c:v>29821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10-470C-8AFF-5B0DF6DB28C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8"/>
        <c:gapDepth val="60"/>
        <c:shape val="box"/>
        <c:axId val="1952559696"/>
        <c:axId val="1001475104"/>
        <c:axId val="0"/>
      </c:bar3DChart>
      <c:catAx>
        <c:axId val="1952559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1475104"/>
        <c:crosses val="autoZero"/>
        <c:auto val="1"/>
        <c:lblAlgn val="ctr"/>
        <c:lblOffset val="100"/>
        <c:noMultiLvlLbl val="0"/>
      </c:catAx>
      <c:valAx>
        <c:axId val="10014751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5255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b="1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7777234248419361E-3"/>
          <c:y val="4.8099546760209866E-3"/>
          <c:w val="0.99722222222222223"/>
          <c:h val="0.8870476183983635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полномочия</c:v>
                </c:pt>
              </c:strCache>
            </c:strRef>
          </c:tx>
          <c:spPr>
            <a:solidFill>
              <a:srgbClr val="CCFF66">
                <a:alpha val="85000"/>
              </a:srgbClr>
            </a:solidFill>
            <a:ln w="9525" cap="flat" cmpd="sng" algn="ctr">
              <a:solidFill>
                <a:srgbClr val="AAC602"/>
              </a:solidFill>
              <a:round/>
            </a:ln>
            <a:effectLst/>
            <a:sp3d contourW="9525">
              <a:contourClr>
                <a:srgbClr val="AAC602"/>
              </a:contourClr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кодовые</c:v>
                </c:pt>
                <c:pt idx="1">
                  <c:v>текстовые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1331</c:v>
                </c:pt>
                <c:pt idx="1">
                  <c:v>10999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7-4A69-A152-4A8DA6D4FB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294857200"/>
        <c:axId val="2093115152"/>
        <c:axId val="0"/>
      </c:bar3DChart>
      <c:catAx>
        <c:axId val="294857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3115152"/>
        <c:crosses val="autoZero"/>
        <c:auto val="1"/>
        <c:lblAlgn val="ctr"/>
        <c:lblOffset val="100"/>
        <c:noMultiLvlLbl val="0"/>
      </c:catAx>
      <c:valAx>
        <c:axId val="20931151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94857200"/>
        <c:crosses val="autoZero"/>
        <c:crossBetween val="between"/>
      </c:valAx>
      <c:spPr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4126D4-BB8A-4688-9C17-797A516C6F20}" type="doc">
      <dgm:prSet loTypeId="urn:microsoft.com/office/officeart/2005/8/layout/orgChart1" loCatId="hierarchy" qsTypeId="urn:microsoft.com/office/officeart/2005/8/quickstyle/3d2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2DF955E8-D9E3-4076-AE6A-05F046CB5B4A}">
      <dgm:prSet custT="1"/>
      <dgm:spPr/>
      <dgm:t>
        <a:bodyPr/>
        <a:lstStyle/>
        <a:p>
          <a:r>
            <a:rPr lang="ru-RU" sz="1200" b="1" dirty="0">
              <a:solidFill>
                <a:schemeClr val="accent2"/>
              </a:solidFill>
            </a:rPr>
            <a:t>Создание</a:t>
          </a:r>
        </a:p>
      </dgm:t>
    </dgm:pt>
    <dgm:pt modelId="{7C9DB129-1991-4640-8A65-E26960B8D7EC}" type="parTrans" cxnId="{6688186F-81A2-4AD6-B52D-5C723582A77C}">
      <dgm:prSet/>
      <dgm:spPr/>
      <dgm:t>
        <a:bodyPr/>
        <a:lstStyle/>
        <a:p>
          <a:endParaRPr lang="ru-RU"/>
        </a:p>
      </dgm:t>
    </dgm:pt>
    <dgm:pt modelId="{C69D7BF8-60C8-4FE8-826D-80A3CFD58CDB}" type="sibTrans" cxnId="{6688186F-81A2-4AD6-B52D-5C723582A77C}">
      <dgm:prSet/>
      <dgm:spPr/>
      <dgm:t>
        <a:bodyPr/>
        <a:lstStyle/>
        <a:p>
          <a:endParaRPr lang="ru-RU"/>
        </a:p>
      </dgm:t>
    </dgm:pt>
    <dgm:pt modelId="{C9162280-2FF9-4407-A44A-A9F346126F49}">
      <dgm:prSet custT="1"/>
      <dgm:spPr/>
      <dgm:t>
        <a:bodyPr/>
        <a:lstStyle/>
        <a:p>
          <a:r>
            <a:rPr lang="ru-RU" sz="1200" b="1" dirty="0">
              <a:solidFill>
                <a:schemeClr val="accent2"/>
              </a:solidFill>
            </a:rPr>
            <a:t>Согласование</a:t>
          </a:r>
        </a:p>
      </dgm:t>
    </dgm:pt>
    <dgm:pt modelId="{F020625A-4D6A-4DAA-BEE3-C5A4BCCA1BD3}" type="parTrans" cxnId="{D2298AE6-EEC3-4633-846D-A946E903C828}">
      <dgm:prSet/>
      <dgm:spPr/>
      <dgm:t>
        <a:bodyPr/>
        <a:lstStyle/>
        <a:p>
          <a:endParaRPr lang="ru-RU"/>
        </a:p>
      </dgm:t>
    </dgm:pt>
    <dgm:pt modelId="{8E2E25E4-712C-4F8B-8D55-4FC78BE9E023}" type="sibTrans" cxnId="{D2298AE6-EEC3-4633-846D-A946E903C828}">
      <dgm:prSet/>
      <dgm:spPr/>
      <dgm:t>
        <a:bodyPr/>
        <a:lstStyle/>
        <a:p>
          <a:endParaRPr lang="ru-RU"/>
        </a:p>
      </dgm:t>
    </dgm:pt>
    <dgm:pt modelId="{D459FFD2-4E32-4084-8519-A74569A57D26}">
      <dgm:prSet custT="1"/>
      <dgm:spPr/>
      <dgm:t>
        <a:bodyPr/>
        <a:lstStyle/>
        <a:p>
          <a:r>
            <a:rPr lang="ru-RU" sz="1200" b="1" dirty="0">
              <a:solidFill>
                <a:schemeClr val="accent2"/>
              </a:solidFill>
            </a:rPr>
            <a:t>Подписание</a:t>
          </a:r>
        </a:p>
      </dgm:t>
    </dgm:pt>
    <dgm:pt modelId="{BB85BE7B-F7B5-42EB-B961-D47C569F4B21}" type="parTrans" cxnId="{6C1AE0BC-2009-4D88-8757-0C8426D10C78}">
      <dgm:prSet/>
      <dgm:spPr/>
      <dgm:t>
        <a:bodyPr/>
        <a:lstStyle/>
        <a:p>
          <a:endParaRPr lang="ru-RU"/>
        </a:p>
      </dgm:t>
    </dgm:pt>
    <dgm:pt modelId="{7A659CA7-6571-4B69-BF79-D09410E49223}" type="sibTrans" cxnId="{6C1AE0BC-2009-4D88-8757-0C8426D10C78}">
      <dgm:prSet/>
      <dgm:spPr/>
      <dgm:t>
        <a:bodyPr/>
        <a:lstStyle/>
        <a:p>
          <a:endParaRPr lang="ru-RU"/>
        </a:p>
      </dgm:t>
    </dgm:pt>
    <dgm:pt modelId="{0183E52F-81AB-4AD9-B30D-C956F08038FD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CCFF66"/>
        </a:solidFill>
        <a:ln>
          <a:solidFill>
            <a:srgbClr val="CCFF66"/>
          </a:solidFill>
        </a:ln>
      </dgm:spPr>
      <dgm:t>
        <a:bodyPr/>
        <a:lstStyle/>
        <a:p>
          <a:r>
            <a:rPr lang="ru-RU" sz="1200" b="1" dirty="0">
              <a:solidFill>
                <a:schemeClr val="accent2"/>
              </a:solidFill>
            </a:rPr>
            <a:t>Отправка  в распределенный реестр ФНС</a:t>
          </a:r>
        </a:p>
      </dgm:t>
    </dgm:pt>
    <dgm:pt modelId="{26A28B5B-FEAD-43F0-930E-03C63CDB744D}" type="parTrans" cxnId="{F0F5B567-9401-44BB-8976-F5792D664552}">
      <dgm:prSet/>
      <dgm:spPr/>
      <dgm:t>
        <a:bodyPr/>
        <a:lstStyle/>
        <a:p>
          <a:endParaRPr lang="ru-RU"/>
        </a:p>
      </dgm:t>
    </dgm:pt>
    <dgm:pt modelId="{ACAE00AB-A839-45B2-BEDF-2638EAB61D02}" type="sibTrans" cxnId="{F0F5B567-9401-44BB-8976-F5792D664552}">
      <dgm:prSet/>
      <dgm:spPr/>
      <dgm:t>
        <a:bodyPr/>
        <a:lstStyle/>
        <a:p>
          <a:endParaRPr lang="ru-RU"/>
        </a:p>
      </dgm:t>
    </dgm:pt>
    <dgm:pt modelId="{FCC020A7-C753-4A41-8369-D99D47D04A83}">
      <dgm:prSet/>
      <dgm:spPr>
        <a:blipFill dpi="0" rotWithShape="0">
          <a:blip xmlns:r="http://schemas.openxmlformats.org/officeDocument/2006/relationships" r:embed="rId1"/>
          <a:srcRect/>
          <a:stretch>
            <a:fillRect l="-3339" t="6357" r="-6995" b="14833"/>
          </a:stretch>
        </a:blipFill>
      </dgm:spPr>
      <dgm:t>
        <a:bodyPr/>
        <a:lstStyle/>
        <a:p>
          <a:endParaRPr lang="ru-RU" dirty="0"/>
        </a:p>
      </dgm:t>
    </dgm:pt>
    <dgm:pt modelId="{0448B4BB-4E2D-4134-8533-8065984015E9}" type="parTrans" cxnId="{405A6AAB-0487-4262-82B0-3612C2BD582C}">
      <dgm:prSet/>
      <dgm:spPr/>
      <dgm:t>
        <a:bodyPr/>
        <a:lstStyle/>
        <a:p>
          <a:endParaRPr lang="ru-RU"/>
        </a:p>
      </dgm:t>
    </dgm:pt>
    <dgm:pt modelId="{BD59C78E-58B8-45C5-84DA-4AAADA2BDB1D}" type="sibTrans" cxnId="{405A6AAB-0487-4262-82B0-3612C2BD582C}">
      <dgm:prSet/>
      <dgm:spPr/>
      <dgm:t>
        <a:bodyPr/>
        <a:lstStyle/>
        <a:p>
          <a:endParaRPr lang="ru-RU"/>
        </a:p>
      </dgm:t>
    </dgm:pt>
    <dgm:pt modelId="{D187ECF3-0E8D-499C-B37E-975D74EAA6D0}" type="pres">
      <dgm:prSet presAssocID="{A24126D4-BB8A-4688-9C17-797A516C6F2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6D34851-9848-48AD-A285-1CEE68CFAD02}" type="pres">
      <dgm:prSet presAssocID="{FCC020A7-C753-4A41-8369-D99D47D04A83}" presName="hierRoot1" presStyleCnt="0">
        <dgm:presLayoutVars>
          <dgm:hierBranch val="init"/>
        </dgm:presLayoutVars>
      </dgm:prSet>
      <dgm:spPr/>
    </dgm:pt>
    <dgm:pt modelId="{D86DFE8B-35DE-437B-90AA-32E5F4277167}" type="pres">
      <dgm:prSet presAssocID="{FCC020A7-C753-4A41-8369-D99D47D04A83}" presName="rootComposite1" presStyleCnt="0"/>
      <dgm:spPr/>
    </dgm:pt>
    <dgm:pt modelId="{49A9EA0C-E7DA-4126-8F06-72EF42762F27}" type="pres">
      <dgm:prSet presAssocID="{FCC020A7-C753-4A41-8369-D99D47D04A83}" presName="rootText1" presStyleLbl="node0" presStyleIdx="0" presStyleCnt="1" custScaleY="141279" custLinFactNeighborX="-280" custLinFactNeighborY="-16240">
        <dgm:presLayoutVars>
          <dgm:chPref val="3"/>
        </dgm:presLayoutVars>
      </dgm:prSet>
      <dgm:spPr/>
    </dgm:pt>
    <dgm:pt modelId="{3CD36A81-80B3-4960-A305-50709ACFF182}" type="pres">
      <dgm:prSet presAssocID="{FCC020A7-C753-4A41-8369-D99D47D04A83}" presName="rootConnector1" presStyleLbl="node1" presStyleIdx="0" presStyleCnt="0"/>
      <dgm:spPr/>
    </dgm:pt>
    <dgm:pt modelId="{7340727B-3ED3-44F2-89BB-BD88272CA2A9}" type="pres">
      <dgm:prSet presAssocID="{FCC020A7-C753-4A41-8369-D99D47D04A83}" presName="hierChild2" presStyleCnt="0"/>
      <dgm:spPr/>
    </dgm:pt>
    <dgm:pt modelId="{497595B0-88C2-45F3-B492-8B15B873DB73}" type="pres">
      <dgm:prSet presAssocID="{7C9DB129-1991-4640-8A65-E26960B8D7EC}" presName="Name37" presStyleLbl="parChTrans1D2" presStyleIdx="0" presStyleCnt="4"/>
      <dgm:spPr/>
    </dgm:pt>
    <dgm:pt modelId="{28436756-E6B2-4C54-BE7E-7AF8FE12EA2E}" type="pres">
      <dgm:prSet presAssocID="{2DF955E8-D9E3-4076-AE6A-05F046CB5B4A}" presName="hierRoot2" presStyleCnt="0">
        <dgm:presLayoutVars>
          <dgm:hierBranch val="init"/>
        </dgm:presLayoutVars>
      </dgm:prSet>
      <dgm:spPr/>
    </dgm:pt>
    <dgm:pt modelId="{8839D86F-27CD-4082-AA6A-BA213C8AFE4B}" type="pres">
      <dgm:prSet presAssocID="{2DF955E8-D9E3-4076-AE6A-05F046CB5B4A}" presName="rootComposite" presStyleCnt="0"/>
      <dgm:spPr/>
    </dgm:pt>
    <dgm:pt modelId="{7C7B2617-48B3-4D99-A397-5D753F837649}" type="pres">
      <dgm:prSet presAssocID="{2DF955E8-D9E3-4076-AE6A-05F046CB5B4A}" presName="rootText" presStyleLbl="node2" presStyleIdx="0" presStyleCnt="4" custScaleX="119064">
        <dgm:presLayoutVars>
          <dgm:chPref val="3"/>
        </dgm:presLayoutVars>
      </dgm:prSet>
      <dgm:spPr/>
    </dgm:pt>
    <dgm:pt modelId="{52AE2B20-F592-4CD3-AF87-0712DCDEFE7A}" type="pres">
      <dgm:prSet presAssocID="{2DF955E8-D9E3-4076-AE6A-05F046CB5B4A}" presName="rootConnector" presStyleLbl="node2" presStyleIdx="0" presStyleCnt="4"/>
      <dgm:spPr/>
    </dgm:pt>
    <dgm:pt modelId="{7764CAC9-77E5-4CD2-A46D-80AC94E58ABD}" type="pres">
      <dgm:prSet presAssocID="{2DF955E8-D9E3-4076-AE6A-05F046CB5B4A}" presName="hierChild4" presStyleCnt="0"/>
      <dgm:spPr/>
    </dgm:pt>
    <dgm:pt modelId="{1D6C2A56-A86B-48E5-9B8B-AA2284051A38}" type="pres">
      <dgm:prSet presAssocID="{2DF955E8-D9E3-4076-AE6A-05F046CB5B4A}" presName="hierChild5" presStyleCnt="0"/>
      <dgm:spPr/>
    </dgm:pt>
    <dgm:pt modelId="{F26F24C8-792C-4591-9D6A-6A61FE87BC22}" type="pres">
      <dgm:prSet presAssocID="{F020625A-4D6A-4DAA-BEE3-C5A4BCCA1BD3}" presName="Name37" presStyleLbl="parChTrans1D2" presStyleIdx="1" presStyleCnt="4"/>
      <dgm:spPr/>
    </dgm:pt>
    <dgm:pt modelId="{B7CAA0A9-B342-4DA8-AB7D-2BA7244BB038}" type="pres">
      <dgm:prSet presAssocID="{C9162280-2FF9-4407-A44A-A9F346126F49}" presName="hierRoot2" presStyleCnt="0">
        <dgm:presLayoutVars>
          <dgm:hierBranch val="init"/>
        </dgm:presLayoutVars>
      </dgm:prSet>
      <dgm:spPr/>
    </dgm:pt>
    <dgm:pt modelId="{0EF16DF9-D849-403F-BCC5-48CD7C5A967C}" type="pres">
      <dgm:prSet presAssocID="{C9162280-2FF9-4407-A44A-A9F346126F49}" presName="rootComposite" presStyleCnt="0"/>
      <dgm:spPr/>
    </dgm:pt>
    <dgm:pt modelId="{B1FD692F-49D1-4C6C-B108-85FAA30DE80C}" type="pres">
      <dgm:prSet presAssocID="{C9162280-2FF9-4407-A44A-A9F346126F49}" presName="rootText" presStyleLbl="node2" presStyleIdx="1" presStyleCnt="4" custScaleX="118459">
        <dgm:presLayoutVars>
          <dgm:chPref val="3"/>
        </dgm:presLayoutVars>
      </dgm:prSet>
      <dgm:spPr/>
    </dgm:pt>
    <dgm:pt modelId="{7CB34A05-2E3A-477B-8109-4C224A3E5D7C}" type="pres">
      <dgm:prSet presAssocID="{C9162280-2FF9-4407-A44A-A9F346126F49}" presName="rootConnector" presStyleLbl="node2" presStyleIdx="1" presStyleCnt="4"/>
      <dgm:spPr/>
    </dgm:pt>
    <dgm:pt modelId="{A24CA394-3670-4A19-9DC2-84D1822A82AE}" type="pres">
      <dgm:prSet presAssocID="{C9162280-2FF9-4407-A44A-A9F346126F49}" presName="hierChild4" presStyleCnt="0"/>
      <dgm:spPr/>
    </dgm:pt>
    <dgm:pt modelId="{DB16DAD2-5DB4-4D7A-8AC8-2321209A22BD}" type="pres">
      <dgm:prSet presAssocID="{C9162280-2FF9-4407-A44A-A9F346126F49}" presName="hierChild5" presStyleCnt="0"/>
      <dgm:spPr/>
    </dgm:pt>
    <dgm:pt modelId="{A42B8223-EB2F-4640-9E2C-374D3DF12C13}" type="pres">
      <dgm:prSet presAssocID="{BB85BE7B-F7B5-42EB-B961-D47C569F4B21}" presName="Name37" presStyleLbl="parChTrans1D2" presStyleIdx="2" presStyleCnt="4"/>
      <dgm:spPr/>
    </dgm:pt>
    <dgm:pt modelId="{03BC40F5-C2D9-41A7-A704-0B95EAE9C5AF}" type="pres">
      <dgm:prSet presAssocID="{D459FFD2-4E32-4084-8519-A74569A57D26}" presName="hierRoot2" presStyleCnt="0">
        <dgm:presLayoutVars>
          <dgm:hierBranch val="init"/>
        </dgm:presLayoutVars>
      </dgm:prSet>
      <dgm:spPr/>
    </dgm:pt>
    <dgm:pt modelId="{508949DF-0E90-4F96-8A0E-C567AD83CB52}" type="pres">
      <dgm:prSet presAssocID="{D459FFD2-4E32-4084-8519-A74569A57D26}" presName="rootComposite" presStyleCnt="0"/>
      <dgm:spPr/>
    </dgm:pt>
    <dgm:pt modelId="{7D33AD25-6D23-408A-AF72-D803E90AFA47}" type="pres">
      <dgm:prSet presAssocID="{D459FFD2-4E32-4084-8519-A74569A57D26}" presName="rootText" presStyleLbl="node2" presStyleIdx="2" presStyleCnt="4" custScaleX="120127">
        <dgm:presLayoutVars>
          <dgm:chPref val="3"/>
        </dgm:presLayoutVars>
      </dgm:prSet>
      <dgm:spPr/>
    </dgm:pt>
    <dgm:pt modelId="{B86FCA71-18E8-4C54-BE8E-5B18DAE5E6F0}" type="pres">
      <dgm:prSet presAssocID="{D459FFD2-4E32-4084-8519-A74569A57D26}" presName="rootConnector" presStyleLbl="node2" presStyleIdx="2" presStyleCnt="4"/>
      <dgm:spPr/>
    </dgm:pt>
    <dgm:pt modelId="{67AE18A2-DDDF-49B7-941B-ECED86686888}" type="pres">
      <dgm:prSet presAssocID="{D459FFD2-4E32-4084-8519-A74569A57D26}" presName="hierChild4" presStyleCnt="0"/>
      <dgm:spPr/>
    </dgm:pt>
    <dgm:pt modelId="{6FC3A1B4-4BA1-4FD5-803D-30E8E6D9AC18}" type="pres">
      <dgm:prSet presAssocID="{D459FFD2-4E32-4084-8519-A74569A57D26}" presName="hierChild5" presStyleCnt="0"/>
      <dgm:spPr/>
    </dgm:pt>
    <dgm:pt modelId="{B717ECA8-EA40-4E1F-BEB5-5E96AFB86346}" type="pres">
      <dgm:prSet presAssocID="{26A28B5B-FEAD-43F0-930E-03C63CDB744D}" presName="Name37" presStyleLbl="parChTrans1D2" presStyleIdx="3" presStyleCnt="4"/>
      <dgm:spPr/>
    </dgm:pt>
    <dgm:pt modelId="{40C35825-E242-4F6A-9A3A-1185001570A7}" type="pres">
      <dgm:prSet presAssocID="{0183E52F-81AB-4AD9-B30D-C956F08038FD}" presName="hierRoot2" presStyleCnt="0">
        <dgm:presLayoutVars>
          <dgm:hierBranch val="init"/>
        </dgm:presLayoutVars>
      </dgm:prSet>
      <dgm:spPr/>
    </dgm:pt>
    <dgm:pt modelId="{D965F78A-B4B8-4F08-98AA-46CBFEF217AC}" type="pres">
      <dgm:prSet presAssocID="{0183E52F-81AB-4AD9-B30D-C956F08038FD}" presName="rootComposite" presStyleCnt="0"/>
      <dgm:spPr/>
    </dgm:pt>
    <dgm:pt modelId="{76FCCF6E-2314-4420-9639-A631A5AF6AE7}" type="pres">
      <dgm:prSet presAssocID="{0183E52F-81AB-4AD9-B30D-C956F08038FD}" presName="rootText" presStyleLbl="node2" presStyleIdx="3" presStyleCnt="4" custScaleX="135195">
        <dgm:presLayoutVars>
          <dgm:chPref val="3"/>
        </dgm:presLayoutVars>
      </dgm:prSet>
      <dgm:spPr/>
    </dgm:pt>
    <dgm:pt modelId="{E9922DF1-DD6D-402D-BA76-EF94F3A7B787}" type="pres">
      <dgm:prSet presAssocID="{0183E52F-81AB-4AD9-B30D-C956F08038FD}" presName="rootConnector" presStyleLbl="node2" presStyleIdx="3" presStyleCnt="4"/>
      <dgm:spPr/>
    </dgm:pt>
    <dgm:pt modelId="{B6D308B9-F3B2-4634-900C-BD5C826BE3DE}" type="pres">
      <dgm:prSet presAssocID="{0183E52F-81AB-4AD9-B30D-C956F08038FD}" presName="hierChild4" presStyleCnt="0"/>
      <dgm:spPr/>
    </dgm:pt>
    <dgm:pt modelId="{4ED74B33-33C6-437B-AFB3-E0622D10DCAC}" type="pres">
      <dgm:prSet presAssocID="{0183E52F-81AB-4AD9-B30D-C956F08038FD}" presName="hierChild5" presStyleCnt="0"/>
      <dgm:spPr/>
    </dgm:pt>
    <dgm:pt modelId="{CC72F516-3A63-4603-9EC5-E21E72F603FB}" type="pres">
      <dgm:prSet presAssocID="{FCC020A7-C753-4A41-8369-D99D47D04A83}" presName="hierChild3" presStyleCnt="0"/>
      <dgm:spPr/>
    </dgm:pt>
  </dgm:ptLst>
  <dgm:cxnLst>
    <dgm:cxn modelId="{F491D428-01BA-48EF-9761-5393D8111B69}" type="presOf" srcId="{7C9DB129-1991-4640-8A65-E26960B8D7EC}" destId="{497595B0-88C2-45F3-B492-8B15B873DB73}" srcOrd="0" destOrd="0" presId="urn:microsoft.com/office/officeart/2005/8/layout/orgChart1"/>
    <dgm:cxn modelId="{61C0132C-09C4-4D66-8B99-096D508D22DC}" type="presOf" srcId="{FCC020A7-C753-4A41-8369-D99D47D04A83}" destId="{3CD36A81-80B3-4960-A305-50709ACFF182}" srcOrd="1" destOrd="0" presId="urn:microsoft.com/office/officeart/2005/8/layout/orgChart1"/>
    <dgm:cxn modelId="{51537D2D-D3E9-4727-961E-C83C47051566}" type="presOf" srcId="{BB85BE7B-F7B5-42EB-B961-D47C569F4B21}" destId="{A42B8223-EB2F-4640-9E2C-374D3DF12C13}" srcOrd="0" destOrd="0" presId="urn:microsoft.com/office/officeart/2005/8/layout/orgChart1"/>
    <dgm:cxn modelId="{79A0BC35-E06B-425C-9BDF-3201C71F1828}" type="presOf" srcId="{C9162280-2FF9-4407-A44A-A9F346126F49}" destId="{B1FD692F-49D1-4C6C-B108-85FAA30DE80C}" srcOrd="0" destOrd="0" presId="urn:microsoft.com/office/officeart/2005/8/layout/orgChart1"/>
    <dgm:cxn modelId="{501A623B-B3F4-4794-B3FB-F2B0AEE85D71}" type="presOf" srcId="{D459FFD2-4E32-4084-8519-A74569A57D26}" destId="{7D33AD25-6D23-408A-AF72-D803E90AFA47}" srcOrd="0" destOrd="0" presId="urn:microsoft.com/office/officeart/2005/8/layout/orgChart1"/>
    <dgm:cxn modelId="{F0F5B567-9401-44BB-8976-F5792D664552}" srcId="{FCC020A7-C753-4A41-8369-D99D47D04A83}" destId="{0183E52F-81AB-4AD9-B30D-C956F08038FD}" srcOrd="3" destOrd="0" parTransId="{26A28B5B-FEAD-43F0-930E-03C63CDB744D}" sibTransId="{ACAE00AB-A839-45B2-BEDF-2638EAB61D02}"/>
    <dgm:cxn modelId="{7792476A-5C97-45B8-866A-91906CFA1381}" type="presOf" srcId="{26A28B5B-FEAD-43F0-930E-03C63CDB744D}" destId="{B717ECA8-EA40-4E1F-BEB5-5E96AFB86346}" srcOrd="0" destOrd="0" presId="urn:microsoft.com/office/officeart/2005/8/layout/orgChart1"/>
    <dgm:cxn modelId="{5EAC504C-4403-4375-98E2-143976C249B3}" type="presOf" srcId="{2DF955E8-D9E3-4076-AE6A-05F046CB5B4A}" destId="{7C7B2617-48B3-4D99-A397-5D753F837649}" srcOrd="0" destOrd="0" presId="urn:microsoft.com/office/officeart/2005/8/layout/orgChart1"/>
    <dgm:cxn modelId="{6688186F-81A2-4AD6-B52D-5C723582A77C}" srcId="{FCC020A7-C753-4A41-8369-D99D47D04A83}" destId="{2DF955E8-D9E3-4076-AE6A-05F046CB5B4A}" srcOrd="0" destOrd="0" parTransId="{7C9DB129-1991-4640-8A65-E26960B8D7EC}" sibTransId="{C69D7BF8-60C8-4FE8-826D-80A3CFD58CDB}"/>
    <dgm:cxn modelId="{8AB1B776-A146-4FF0-BCD4-4F8B6AE69194}" type="presOf" srcId="{F020625A-4D6A-4DAA-BEE3-C5A4BCCA1BD3}" destId="{F26F24C8-792C-4591-9D6A-6A61FE87BC22}" srcOrd="0" destOrd="0" presId="urn:microsoft.com/office/officeart/2005/8/layout/orgChart1"/>
    <dgm:cxn modelId="{F79CC459-B520-42BC-B14C-5618CBC67C9F}" type="presOf" srcId="{C9162280-2FF9-4407-A44A-A9F346126F49}" destId="{7CB34A05-2E3A-477B-8109-4C224A3E5D7C}" srcOrd="1" destOrd="0" presId="urn:microsoft.com/office/officeart/2005/8/layout/orgChart1"/>
    <dgm:cxn modelId="{D2FE737A-08DD-4205-B10A-10689425CC29}" type="presOf" srcId="{2DF955E8-D9E3-4076-AE6A-05F046CB5B4A}" destId="{52AE2B20-F592-4CD3-AF87-0712DCDEFE7A}" srcOrd="1" destOrd="0" presId="urn:microsoft.com/office/officeart/2005/8/layout/orgChart1"/>
    <dgm:cxn modelId="{22E7D98E-E0DD-46B3-9075-3F62F2B2F057}" type="presOf" srcId="{0183E52F-81AB-4AD9-B30D-C956F08038FD}" destId="{76FCCF6E-2314-4420-9639-A631A5AF6AE7}" srcOrd="0" destOrd="0" presId="urn:microsoft.com/office/officeart/2005/8/layout/orgChart1"/>
    <dgm:cxn modelId="{08B5049B-6D98-4A39-8BD1-5A332FE3563A}" type="presOf" srcId="{FCC020A7-C753-4A41-8369-D99D47D04A83}" destId="{49A9EA0C-E7DA-4126-8F06-72EF42762F27}" srcOrd="0" destOrd="0" presId="urn:microsoft.com/office/officeart/2005/8/layout/orgChart1"/>
    <dgm:cxn modelId="{405A6AAB-0487-4262-82B0-3612C2BD582C}" srcId="{A24126D4-BB8A-4688-9C17-797A516C6F20}" destId="{FCC020A7-C753-4A41-8369-D99D47D04A83}" srcOrd="0" destOrd="0" parTransId="{0448B4BB-4E2D-4134-8533-8065984015E9}" sibTransId="{BD59C78E-58B8-45C5-84DA-4AAADA2BDB1D}"/>
    <dgm:cxn modelId="{6C1AE0BC-2009-4D88-8757-0C8426D10C78}" srcId="{FCC020A7-C753-4A41-8369-D99D47D04A83}" destId="{D459FFD2-4E32-4084-8519-A74569A57D26}" srcOrd="2" destOrd="0" parTransId="{BB85BE7B-F7B5-42EB-B961-D47C569F4B21}" sibTransId="{7A659CA7-6571-4B69-BF79-D09410E49223}"/>
    <dgm:cxn modelId="{876CCCC2-8F62-469D-B7B7-E030129E4957}" type="presOf" srcId="{0183E52F-81AB-4AD9-B30D-C956F08038FD}" destId="{E9922DF1-DD6D-402D-BA76-EF94F3A7B787}" srcOrd="1" destOrd="0" presId="urn:microsoft.com/office/officeart/2005/8/layout/orgChart1"/>
    <dgm:cxn modelId="{D2298AE6-EEC3-4633-846D-A946E903C828}" srcId="{FCC020A7-C753-4A41-8369-D99D47D04A83}" destId="{C9162280-2FF9-4407-A44A-A9F346126F49}" srcOrd="1" destOrd="0" parTransId="{F020625A-4D6A-4DAA-BEE3-C5A4BCCA1BD3}" sibTransId="{8E2E25E4-712C-4F8B-8D55-4FC78BE9E023}"/>
    <dgm:cxn modelId="{91C736F2-A177-427D-857D-76A7BD0256B2}" type="presOf" srcId="{D459FFD2-4E32-4084-8519-A74569A57D26}" destId="{B86FCA71-18E8-4C54-BE8E-5B18DAE5E6F0}" srcOrd="1" destOrd="0" presId="urn:microsoft.com/office/officeart/2005/8/layout/orgChart1"/>
    <dgm:cxn modelId="{B350E3FC-D757-47B1-9BAC-77BA6761205C}" type="presOf" srcId="{A24126D4-BB8A-4688-9C17-797A516C6F20}" destId="{D187ECF3-0E8D-499C-B37E-975D74EAA6D0}" srcOrd="0" destOrd="0" presId="urn:microsoft.com/office/officeart/2005/8/layout/orgChart1"/>
    <dgm:cxn modelId="{CF46B1ED-24C1-4A07-9DD4-D3387B4953F0}" type="presParOf" srcId="{D187ECF3-0E8D-499C-B37E-975D74EAA6D0}" destId="{16D34851-9848-48AD-A285-1CEE68CFAD02}" srcOrd="0" destOrd="0" presId="urn:microsoft.com/office/officeart/2005/8/layout/orgChart1"/>
    <dgm:cxn modelId="{985C46CD-2D75-438A-A50E-5E6CA5CD8968}" type="presParOf" srcId="{16D34851-9848-48AD-A285-1CEE68CFAD02}" destId="{D86DFE8B-35DE-437B-90AA-32E5F4277167}" srcOrd="0" destOrd="0" presId="urn:microsoft.com/office/officeart/2005/8/layout/orgChart1"/>
    <dgm:cxn modelId="{6619A491-675C-4DD5-824D-193679529F19}" type="presParOf" srcId="{D86DFE8B-35DE-437B-90AA-32E5F4277167}" destId="{49A9EA0C-E7DA-4126-8F06-72EF42762F27}" srcOrd="0" destOrd="0" presId="urn:microsoft.com/office/officeart/2005/8/layout/orgChart1"/>
    <dgm:cxn modelId="{08BB6C25-8BEF-4825-B39D-4DBE0F603D71}" type="presParOf" srcId="{D86DFE8B-35DE-437B-90AA-32E5F4277167}" destId="{3CD36A81-80B3-4960-A305-50709ACFF182}" srcOrd="1" destOrd="0" presId="urn:microsoft.com/office/officeart/2005/8/layout/orgChart1"/>
    <dgm:cxn modelId="{B2331AE5-7F73-46E1-8150-5D4F6153A008}" type="presParOf" srcId="{16D34851-9848-48AD-A285-1CEE68CFAD02}" destId="{7340727B-3ED3-44F2-89BB-BD88272CA2A9}" srcOrd="1" destOrd="0" presId="urn:microsoft.com/office/officeart/2005/8/layout/orgChart1"/>
    <dgm:cxn modelId="{8B4F9B51-9025-4160-AFC2-83F2E56F61AF}" type="presParOf" srcId="{7340727B-3ED3-44F2-89BB-BD88272CA2A9}" destId="{497595B0-88C2-45F3-B492-8B15B873DB73}" srcOrd="0" destOrd="0" presId="urn:microsoft.com/office/officeart/2005/8/layout/orgChart1"/>
    <dgm:cxn modelId="{CE4CCA69-0698-4575-8A48-2C5514144C48}" type="presParOf" srcId="{7340727B-3ED3-44F2-89BB-BD88272CA2A9}" destId="{28436756-E6B2-4C54-BE7E-7AF8FE12EA2E}" srcOrd="1" destOrd="0" presId="urn:microsoft.com/office/officeart/2005/8/layout/orgChart1"/>
    <dgm:cxn modelId="{E8D77AB1-2C26-4FA4-9770-E22538AC28DE}" type="presParOf" srcId="{28436756-E6B2-4C54-BE7E-7AF8FE12EA2E}" destId="{8839D86F-27CD-4082-AA6A-BA213C8AFE4B}" srcOrd="0" destOrd="0" presId="urn:microsoft.com/office/officeart/2005/8/layout/orgChart1"/>
    <dgm:cxn modelId="{13796161-5134-4CBC-8C7B-D9ECB1FE0393}" type="presParOf" srcId="{8839D86F-27CD-4082-AA6A-BA213C8AFE4B}" destId="{7C7B2617-48B3-4D99-A397-5D753F837649}" srcOrd="0" destOrd="0" presId="urn:microsoft.com/office/officeart/2005/8/layout/orgChart1"/>
    <dgm:cxn modelId="{0F224547-06EA-4343-9444-0BC6A3D3661E}" type="presParOf" srcId="{8839D86F-27CD-4082-AA6A-BA213C8AFE4B}" destId="{52AE2B20-F592-4CD3-AF87-0712DCDEFE7A}" srcOrd="1" destOrd="0" presId="urn:microsoft.com/office/officeart/2005/8/layout/orgChart1"/>
    <dgm:cxn modelId="{878FB1A3-35FE-403C-9F11-A73EB7512A29}" type="presParOf" srcId="{28436756-E6B2-4C54-BE7E-7AF8FE12EA2E}" destId="{7764CAC9-77E5-4CD2-A46D-80AC94E58ABD}" srcOrd="1" destOrd="0" presId="urn:microsoft.com/office/officeart/2005/8/layout/orgChart1"/>
    <dgm:cxn modelId="{1C8ABFC3-89EA-4A6D-892F-361732ED7DE7}" type="presParOf" srcId="{28436756-E6B2-4C54-BE7E-7AF8FE12EA2E}" destId="{1D6C2A56-A86B-48E5-9B8B-AA2284051A38}" srcOrd="2" destOrd="0" presId="urn:microsoft.com/office/officeart/2005/8/layout/orgChart1"/>
    <dgm:cxn modelId="{781614EF-DC3B-427D-A8FE-9B22BF755089}" type="presParOf" srcId="{7340727B-3ED3-44F2-89BB-BD88272CA2A9}" destId="{F26F24C8-792C-4591-9D6A-6A61FE87BC22}" srcOrd="2" destOrd="0" presId="urn:microsoft.com/office/officeart/2005/8/layout/orgChart1"/>
    <dgm:cxn modelId="{36BEEA82-61A6-4B2B-B650-A80D723FA21A}" type="presParOf" srcId="{7340727B-3ED3-44F2-89BB-BD88272CA2A9}" destId="{B7CAA0A9-B342-4DA8-AB7D-2BA7244BB038}" srcOrd="3" destOrd="0" presId="urn:microsoft.com/office/officeart/2005/8/layout/orgChart1"/>
    <dgm:cxn modelId="{81C6FA60-9F31-44E6-9469-7C024119DD39}" type="presParOf" srcId="{B7CAA0A9-B342-4DA8-AB7D-2BA7244BB038}" destId="{0EF16DF9-D849-403F-BCC5-48CD7C5A967C}" srcOrd="0" destOrd="0" presId="urn:microsoft.com/office/officeart/2005/8/layout/orgChart1"/>
    <dgm:cxn modelId="{D025DD6A-9946-4BDE-AABB-F69AF3BA21B4}" type="presParOf" srcId="{0EF16DF9-D849-403F-BCC5-48CD7C5A967C}" destId="{B1FD692F-49D1-4C6C-B108-85FAA30DE80C}" srcOrd="0" destOrd="0" presId="urn:microsoft.com/office/officeart/2005/8/layout/orgChart1"/>
    <dgm:cxn modelId="{FB2C8A3D-BA94-4023-B920-C4C2895D7673}" type="presParOf" srcId="{0EF16DF9-D849-403F-BCC5-48CD7C5A967C}" destId="{7CB34A05-2E3A-477B-8109-4C224A3E5D7C}" srcOrd="1" destOrd="0" presId="urn:microsoft.com/office/officeart/2005/8/layout/orgChart1"/>
    <dgm:cxn modelId="{0670B52E-EE55-458E-A121-EF6585BDBEE5}" type="presParOf" srcId="{B7CAA0A9-B342-4DA8-AB7D-2BA7244BB038}" destId="{A24CA394-3670-4A19-9DC2-84D1822A82AE}" srcOrd="1" destOrd="0" presId="urn:microsoft.com/office/officeart/2005/8/layout/orgChart1"/>
    <dgm:cxn modelId="{51A7F86C-88D0-42F4-9DA8-5D2015FB2CF6}" type="presParOf" srcId="{B7CAA0A9-B342-4DA8-AB7D-2BA7244BB038}" destId="{DB16DAD2-5DB4-4D7A-8AC8-2321209A22BD}" srcOrd="2" destOrd="0" presId="urn:microsoft.com/office/officeart/2005/8/layout/orgChart1"/>
    <dgm:cxn modelId="{152BBA78-28C7-44B4-80FB-0393FB457C35}" type="presParOf" srcId="{7340727B-3ED3-44F2-89BB-BD88272CA2A9}" destId="{A42B8223-EB2F-4640-9E2C-374D3DF12C13}" srcOrd="4" destOrd="0" presId="urn:microsoft.com/office/officeart/2005/8/layout/orgChart1"/>
    <dgm:cxn modelId="{BB991849-D3BD-48A4-84BD-EBD189834021}" type="presParOf" srcId="{7340727B-3ED3-44F2-89BB-BD88272CA2A9}" destId="{03BC40F5-C2D9-41A7-A704-0B95EAE9C5AF}" srcOrd="5" destOrd="0" presId="urn:microsoft.com/office/officeart/2005/8/layout/orgChart1"/>
    <dgm:cxn modelId="{E59D22AD-9B06-486D-A6B8-89C8696BDD7D}" type="presParOf" srcId="{03BC40F5-C2D9-41A7-A704-0B95EAE9C5AF}" destId="{508949DF-0E90-4F96-8A0E-C567AD83CB52}" srcOrd="0" destOrd="0" presId="urn:microsoft.com/office/officeart/2005/8/layout/orgChart1"/>
    <dgm:cxn modelId="{3B307FBC-6FCB-401E-898F-88AE785D9E70}" type="presParOf" srcId="{508949DF-0E90-4F96-8A0E-C567AD83CB52}" destId="{7D33AD25-6D23-408A-AF72-D803E90AFA47}" srcOrd="0" destOrd="0" presId="urn:microsoft.com/office/officeart/2005/8/layout/orgChart1"/>
    <dgm:cxn modelId="{F4ED9129-7B5E-4A59-8600-BFEF06184998}" type="presParOf" srcId="{508949DF-0E90-4F96-8A0E-C567AD83CB52}" destId="{B86FCA71-18E8-4C54-BE8E-5B18DAE5E6F0}" srcOrd="1" destOrd="0" presId="urn:microsoft.com/office/officeart/2005/8/layout/orgChart1"/>
    <dgm:cxn modelId="{7587D5CE-0696-46AF-A45B-0F1774149FBB}" type="presParOf" srcId="{03BC40F5-C2D9-41A7-A704-0B95EAE9C5AF}" destId="{67AE18A2-DDDF-49B7-941B-ECED86686888}" srcOrd="1" destOrd="0" presId="urn:microsoft.com/office/officeart/2005/8/layout/orgChart1"/>
    <dgm:cxn modelId="{03808CCE-565D-4847-B3E6-6ADDF676EB6A}" type="presParOf" srcId="{03BC40F5-C2D9-41A7-A704-0B95EAE9C5AF}" destId="{6FC3A1B4-4BA1-4FD5-803D-30E8E6D9AC18}" srcOrd="2" destOrd="0" presId="urn:microsoft.com/office/officeart/2005/8/layout/orgChart1"/>
    <dgm:cxn modelId="{DD33994C-FD55-4098-8D82-0A6BA858EAF0}" type="presParOf" srcId="{7340727B-3ED3-44F2-89BB-BD88272CA2A9}" destId="{B717ECA8-EA40-4E1F-BEB5-5E96AFB86346}" srcOrd="6" destOrd="0" presId="urn:microsoft.com/office/officeart/2005/8/layout/orgChart1"/>
    <dgm:cxn modelId="{244F66D2-96A7-489F-BBBE-BD81E2FB59D3}" type="presParOf" srcId="{7340727B-3ED3-44F2-89BB-BD88272CA2A9}" destId="{40C35825-E242-4F6A-9A3A-1185001570A7}" srcOrd="7" destOrd="0" presId="urn:microsoft.com/office/officeart/2005/8/layout/orgChart1"/>
    <dgm:cxn modelId="{499FD916-470B-4436-BD79-8BB52D5BEC18}" type="presParOf" srcId="{40C35825-E242-4F6A-9A3A-1185001570A7}" destId="{D965F78A-B4B8-4F08-98AA-46CBFEF217AC}" srcOrd="0" destOrd="0" presId="urn:microsoft.com/office/officeart/2005/8/layout/orgChart1"/>
    <dgm:cxn modelId="{24837799-37DB-48C0-BE6A-12F59478879E}" type="presParOf" srcId="{D965F78A-B4B8-4F08-98AA-46CBFEF217AC}" destId="{76FCCF6E-2314-4420-9639-A631A5AF6AE7}" srcOrd="0" destOrd="0" presId="urn:microsoft.com/office/officeart/2005/8/layout/orgChart1"/>
    <dgm:cxn modelId="{F51FB0FA-C69A-4060-8F42-C69FB9E2DC17}" type="presParOf" srcId="{D965F78A-B4B8-4F08-98AA-46CBFEF217AC}" destId="{E9922DF1-DD6D-402D-BA76-EF94F3A7B787}" srcOrd="1" destOrd="0" presId="urn:microsoft.com/office/officeart/2005/8/layout/orgChart1"/>
    <dgm:cxn modelId="{EF83FDE2-95C0-4B75-9B3C-4A694959A046}" type="presParOf" srcId="{40C35825-E242-4F6A-9A3A-1185001570A7}" destId="{B6D308B9-F3B2-4634-900C-BD5C826BE3DE}" srcOrd="1" destOrd="0" presId="urn:microsoft.com/office/officeart/2005/8/layout/orgChart1"/>
    <dgm:cxn modelId="{BC3BE935-7E52-41E1-984C-5F0615FED6BE}" type="presParOf" srcId="{40C35825-E242-4F6A-9A3A-1185001570A7}" destId="{4ED74B33-33C6-437B-AFB3-E0622D10DCAC}" srcOrd="2" destOrd="0" presId="urn:microsoft.com/office/officeart/2005/8/layout/orgChart1"/>
    <dgm:cxn modelId="{DC5E20C2-D778-4FDA-9BEF-649942F43159}" type="presParOf" srcId="{16D34851-9848-48AD-A285-1CEE68CFAD02}" destId="{CC72F516-3A63-4603-9EC5-E21E72F603F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17ECA8-EA40-4E1F-BEB5-5E96AFB86346}">
      <dsp:nvSpPr>
        <dsp:cNvPr id="0" name=""/>
        <dsp:cNvSpPr/>
      </dsp:nvSpPr>
      <dsp:spPr>
        <a:xfrm>
          <a:off x="4094742" y="753511"/>
          <a:ext cx="2246523" cy="2241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135"/>
              </a:lnTo>
              <a:lnTo>
                <a:pt x="2246523" y="112135"/>
              </a:lnTo>
              <a:lnTo>
                <a:pt x="2246523" y="224139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2B8223-EB2F-4640-9E2C-374D3DF12C13}">
      <dsp:nvSpPr>
        <dsp:cNvPr id="0" name=""/>
        <dsp:cNvSpPr/>
      </dsp:nvSpPr>
      <dsp:spPr>
        <a:xfrm>
          <a:off x="4094742" y="753511"/>
          <a:ext cx="660756" cy="2241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135"/>
              </a:lnTo>
              <a:lnTo>
                <a:pt x="660756" y="112135"/>
              </a:lnTo>
              <a:lnTo>
                <a:pt x="660756" y="224139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6F24C8-792C-4591-9D6A-6A61FE87BC22}">
      <dsp:nvSpPr>
        <dsp:cNvPr id="0" name=""/>
        <dsp:cNvSpPr/>
      </dsp:nvSpPr>
      <dsp:spPr>
        <a:xfrm>
          <a:off x="3258993" y="753511"/>
          <a:ext cx="835748" cy="224139"/>
        </a:xfrm>
        <a:custGeom>
          <a:avLst/>
          <a:gdLst/>
          <a:ahLst/>
          <a:cxnLst/>
          <a:rect l="0" t="0" r="0" b="0"/>
          <a:pathLst>
            <a:path>
              <a:moveTo>
                <a:pt x="835748" y="0"/>
              </a:moveTo>
              <a:lnTo>
                <a:pt x="835748" y="112135"/>
              </a:lnTo>
              <a:lnTo>
                <a:pt x="0" y="112135"/>
              </a:lnTo>
              <a:lnTo>
                <a:pt x="0" y="224139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7595B0-88C2-45F3-B492-8B15B873DB73}">
      <dsp:nvSpPr>
        <dsp:cNvPr id="0" name=""/>
        <dsp:cNvSpPr/>
      </dsp:nvSpPr>
      <dsp:spPr>
        <a:xfrm>
          <a:off x="1768157" y="753511"/>
          <a:ext cx="2326585" cy="224139"/>
        </a:xfrm>
        <a:custGeom>
          <a:avLst/>
          <a:gdLst/>
          <a:ahLst/>
          <a:cxnLst/>
          <a:rect l="0" t="0" r="0" b="0"/>
          <a:pathLst>
            <a:path>
              <a:moveTo>
                <a:pt x="2326585" y="0"/>
              </a:moveTo>
              <a:lnTo>
                <a:pt x="2326585" y="112135"/>
              </a:lnTo>
              <a:lnTo>
                <a:pt x="0" y="112135"/>
              </a:lnTo>
              <a:lnTo>
                <a:pt x="0" y="224139"/>
              </a:lnTo>
            </a:path>
          </a:pathLst>
        </a:cu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A9EA0C-E7DA-4126-8F06-72EF42762F27}">
      <dsp:nvSpPr>
        <dsp:cNvPr id="0" name=""/>
        <dsp:cNvSpPr/>
      </dsp:nvSpPr>
      <dsp:spPr>
        <a:xfrm>
          <a:off x="3561392" y="0"/>
          <a:ext cx="1066700" cy="753511"/>
        </a:xfrm>
        <a:prstGeom prst="rect">
          <a:avLst/>
        </a:prstGeom>
        <a:blipFill dpi="0" rotWithShape="0">
          <a:blip xmlns:r="http://schemas.openxmlformats.org/officeDocument/2006/relationships" r:embed="rId1"/>
          <a:srcRect/>
          <a:stretch>
            <a:fillRect l="-3339" t="6357" r="-6995" b="14833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200" kern="1200" dirty="0"/>
        </a:p>
      </dsp:txBody>
      <dsp:txXfrm>
        <a:off x="3561392" y="0"/>
        <a:ext cx="1066700" cy="753511"/>
      </dsp:txXfrm>
    </dsp:sp>
    <dsp:sp modelId="{7C7B2617-48B3-4D99-A397-5D753F837649}">
      <dsp:nvSpPr>
        <dsp:cNvPr id="0" name=""/>
        <dsp:cNvSpPr/>
      </dsp:nvSpPr>
      <dsp:spPr>
        <a:xfrm>
          <a:off x="1133129" y="977650"/>
          <a:ext cx="1270055" cy="53335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accent2"/>
              </a:solidFill>
            </a:rPr>
            <a:t>Создание</a:t>
          </a:r>
        </a:p>
      </dsp:txBody>
      <dsp:txXfrm>
        <a:off x="1133129" y="977650"/>
        <a:ext cx="1270055" cy="533350"/>
      </dsp:txXfrm>
    </dsp:sp>
    <dsp:sp modelId="{B1FD692F-49D1-4C6C-B108-85FAA30DE80C}">
      <dsp:nvSpPr>
        <dsp:cNvPr id="0" name=""/>
        <dsp:cNvSpPr/>
      </dsp:nvSpPr>
      <dsp:spPr>
        <a:xfrm>
          <a:off x="2627192" y="977650"/>
          <a:ext cx="1263602" cy="53335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accent2"/>
              </a:solidFill>
            </a:rPr>
            <a:t>Согласование</a:t>
          </a:r>
        </a:p>
      </dsp:txBody>
      <dsp:txXfrm>
        <a:off x="2627192" y="977650"/>
        <a:ext cx="1263602" cy="533350"/>
      </dsp:txXfrm>
    </dsp:sp>
    <dsp:sp modelId="{7D33AD25-6D23-408A-AF72-D803E90AFA47}">
      <dsp:nvSpPr>
        <dsp:cNvPr id="0" name=""/>
        <dsp:cNvSpPr/>
      </dsp:nvSpPr>
      <dsp:spPr>
        <a:xfrm>
          <a:off x="4114802" y="977650"/>
          <a:ext cx="1281394" cy="53335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accent2"/>
              </a:solidFill>
            </a:rPr>
            <a:t>Подписание</a:t>
          </a:r>
        </a:p>
      </dsp:txBody>
      <dsp:txXfrm>
        <a:off x="4114802" y="977650"/>
        <a:ext cx="1281394" cy="533350"/>
      </dsp:txXfrm>
    </dsp:sp>
    <dsp:sp modelId="{76FCCF6E-2314-4420-9639-A631A5AF6AE7}">
      <dsp:nvSpPr>
        <dsp:cNvPr id="0" name=""/>
        <dsp:cNvSpPr/>
      </dsp:nvSpPr>
      <dsp:spPr>
        <a:xfrm>
          <a:off x="5620204" y="977650"/>
          <a:ext cx="1442125" cy="533350"/>
        </a:xfrm>
        <a:prstGeom prst="rect">
          <a:avLst/>
        </a:prstGeom>
        <a:solidFill>
          <a:srgbClr val="CCFF66"/>
        </a:solidFill>
        <a:ln w="25400" cap="flat" cmpd="sng" algn="ctr">
          <a:solidFill>
            <a:srgbClr val="CCFF66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accent2"/>
              </a:solidFill>
            </a:rPr>
            <a:t>Отправка  в распределенный реестр ФНС</a:t>
          </a:r>
        </a:p>
      </dsp:txBody>
      <dsp:txXfrm>
        <a:off x="5620204" y="977650"/>
        <a:ext cx="1442125" cy="533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0.21024</cdr:x>
      <cdr:y>0.03458</cdr:y>
    </cdr:from>
    <cdr:to>
      <cdr:x>0.82158</cdr:x>
      <cdr:y>0.64701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5D2B27D3-E807-42E3-993C-C0A38C2E2573}"/>
            </a:ext>
          </a:extLst>
        </cdr:cNvPr>
        <cdr:cNvSpPr txBox="1"/>
      </cdr:nvSpPr>
      <cdr:spPr>
        <a:xfrm xmlns:a="http://schemas.openxmlformats.org/drawingml/2006/main">
          <a:off x="1052946" y="89571"/>
          <a:ext cx="3061853" cy="15864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/>
            <a:t>       12%                              88%</a:t>
          </a:r>
          <a:br>
            <a:rPr lang="ru-RU" sz="1400" dirty="0"/>
          </a:br>
          <a:br>
            <a:rPr lang="ru-RU" sz="1400" dirty="0"/>
          </a:br>
          <a:br>
            <a:rPr lang="ru-RU" sz="1400" dirty="0"/>
          </a:br>
          <a:br>
            <a:rPr lang="ru-RU" sz="1400" dirty="0"/>
          </a:br>
          <a:br>
            <a:rPr lang="ru-RU" sz="1400" dirty="0"/>
          </a:br>
          <a:br>
            <a:rPr lang="ru-RU" sz="1400" dirty="0"/>
          </a:br>
          <a:r>
            <a:rPr lang="ru-RU" sz="1400" dirty="0"/>
            <a:t>      1331                             10999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5a2518c34ffa6e2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5a2518c34ffa6e2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71cdffb1e8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71cdffb1e8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71cdffb1e8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71cdffb1e8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2ff23ee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2ff23ee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37215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4761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2ff23ee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2ff23ee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1519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88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>
          <a:extLst>
            <a:ext uri="{FF2B5EF4-FFF2-40B4-BE49-F238E27FC236}">
              <a16:creationId xmlns:a16="http://schemas.microsoft.com/office/drawing/2014/main" id="{757A621F-EDB1-AF48-C7AA-A85BC1560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633a055f36_0_293:notes">
            <a:extLst>
              <a:ext uri="{FF2B5EF4-FFF2-40B4-BE49-F238E27FC236}">
                <a16:creationId xmlns:a16="http://schemas.microsoft.com/office/drawing/2014/main" id="{03A6C9C6-9E60-71C9-9DD9-281490AC79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633a055f36_0_293:notes">
            <a:extLst>
              <a:ext uri="{FF2B5EF4-FFF2-40B4-BE49-F238E27FC236}">
                <a16:creationId xmlns:a16="http://schemas.microsoft.com/office/drawing/2014/main" id="{1E9ADC98-EB58-B31C-B707-436AD575EF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228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970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1704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75018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2ff23ee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2ff23ee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194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7833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77871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5108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2ff23ee6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2ff23ee6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7047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1442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96996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13801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33a055f36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633a055f36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03583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633a055f36_0_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633a055f36_0_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3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s7.ru/" TargetMode="External"/><Relationship Id="rId5" Type="http://schemas.openxmlformats.org/officeDocument/2006/relationships/hyperlink" Target="mailto:a.krivosheeva@s7.ru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/>
        </p:nvSpPr>
        <p:spPr>
          <a:xfrm>
            <a:off x="248525" y="2449874"/>
            <a:ext cx="8630425" cy="15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sz="3000" b="1" dirty="0">
                <a:solidFill>
                  <a:schemeClr val="lt1"/>
                </a:solidFill>
              </a:rPr>
              <a:t>Подписание ЭЦП ФЛ+МЧД - классификатор полномочий</a:t>
            </a:r>
            <a:br>
              <a:rPr lang="ru-RU" sz="3000" b="1" dirty="0">
                <a:solidFill>
                  <a:schemeClr val="lt1"/>
                </a:solidFill>
              </a:rPr>
            </a:br>
            <a:r>
              <a:rPr lang="ru-RU" sz="3000" b="1" dirty="0">
                <a:solidFill>
                  <a:schemeClr val="lt1"/>
                </a:solidFill>
              </a:rPr>
              <a:t>Проверка полномочий – МЧД B2B</a:t>
            </a:r>
            <a:endParaRPr sz="3000" b="1" dirty="0">
              <a:solidFill>
                <a:schemeClr val="lt1"/>
              </a:solidFill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265051" y="4348480"/>
            <a:ext cx="745655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</a:rPr>
              <a:t>Кривошеева Анна</a:t>
            </a: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</a:rPr>
              <a:t>Менеджер продукта ЭЛФИНДО</a:t>
            </a:r>
            <a:endParaRPr dirty="0">
              <a:solidFill>
                <a:schemeClr val="lt1"/>
              </a:solidFill>
            </a:endParaRPr>
          </a:p>
        </p:txBody>
      </p:sp>
      <p:pic>
        <p:nvPicPr>
          <p:cNvPr id="64" name="Google Shape;64;p14" title="S7_LOGO_N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4375" y="116625"/>
            <a:ext cx="2030751" cy="2032151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7433550" y="4527000"/>
            <a:ext cx="1445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lt1"/>
                </a:solidFill>
              </a:rPr>
              <a:t>март</a:t>
            </a:r>
            <a:r>
              <a:rPr lang="ru" dirty="0">
                <a:solidFill>
                  <a:schemeClr val="lt1"/>
                </a:solidFill>
              </a:rPr>
              <a:t> 2026</a:t>
            </a:r>
            <a:endParaRPr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920" b="1" dirty="0"/>
              <a:t>СОДЕРЖАНИЕ</a:t>
            </a:r>
            <a:endParaRPr sz="1920" b="1" dirty="0"/>
          </a:p>
        </p:txBody>
      </p:sp>
      <p:pic>
        <p:nvPicPr>
          <p:cNvPr id="91" name="Google Shape;91;p17" title="s7_Group_logo_rgb_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7"/>
          <p:cNvSpPr/>
          <p:nvPr/>
        </p:nvSpPr>
        <p:spPr>
          <a:xfrm>
            <a:off x="360000" y="929675"/>
            <a:ext cx="8424000" cy="5286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BDDC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4350" tIns="84350" rIns="84350" bIns="8435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5"/>
              <a:buFont typeface="Arial"/>
              <a:buNone/>
            </a:pPr>
            <a:r>
              <a:rPr lang="ru-RU" dirty="0">
                <a:solidFill>
                  <a:schemeClr val="dk1"/>
                </a:solidFill>
              </a:rPr>
              <a:t>МЧД  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360000" y="1594720"/>
            <a:ext cx="8424000" cy="5286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BDDC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4350" tIns="84350" rIns="84350" bIns="843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5"/>
              <a:buFont typeface="Arial"/>
              <a:buNone/>
            </a:pPr>
            <a:r>
              <a:rPr lang="ru-RU" dirty="0">
                <a:solidFill>
                  <a:schemeClr val="dk1"/>
                </a:solidFill>
              </a:rPr>
              <a:t>Создание МЧД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94" name="Google Shape;94;p17"/>
          <p:cNvSpPr/>
          <p:nvPr/>
        </p:nvSpPr>
        <p:spPr>
          <a:xfrm>
            <a:off x="360000" y="2259765"/>
            <a:ext cx="8424000" cy="5286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BDDC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4350" tIns="84350" rIns="84350" bIns="843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5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Интеграция </a:t>
            </a:r>
            <a:r>
              <a:rPr lang="ru-RU" dirty="0">
                <a:solidFill>
                  <a:schemeClr val="dk1"/>
                </a:solidFill>
              </a:rPr>
              <a:t>МЧД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95" name="Google Shape;95;p17"/>
          <p:cNvSpPr/>
          <p:nvPr/>
        </p:nvSpPr>
        <p:spPr>
          <a:xfrm>
            <a:off x="360000" y="2924810"/>
            <a:ext cx="8424000" cy="5286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BDDC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4350" tIns="84350" rIns="84350" bIns="84350" anchor="ctr" anchorCtr="0">
            <a:noAutofit/>
          </a:bodyPr>
          <a:lstStyle/>
          <a:p>
            <a:pPr algn="ctr">
              <a:buClr>
                <a:schemeClr val="dk1"/>
              </a:buClr>
              <a:buSzPts val="1015"/>
            </a:pPr>
            <a:r>
              <a:rPr lang="ru-RU" dirty="0">
                <a:solidFill>
                  <a:schemeClr val="dk1"/>
                </a:solidFill>
              </a:rPr>
              <a:t>Сертификат ФЛ + МЧД</a:t>
            </a:r>
          </a:p>
        </p:txBody>
      </p:sp>
      <p:sp>
        <p:nvSpPr>
          <p:cNvPr id="96" name="Google Shape;96;p17"/>
          <p:cNvSpPr/>
          <p:nvPr/>
        </p:nvSpPr>
        <p:spPr>
          <a:xfrm>
            <a:off x="360000" y="3589855"/>
            <a:ext cx="8424000" cy="5286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BDDC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4350" tIns="84350" rIns="84350" bIns="843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5"/>
              <a:buFont typeface="Arial"/>
              <a:buNone/>
            </a:pPr>
            <a:r>
              <a:rPr lang="ru-RU" dirty="0">
                <a:solidFill>
                  <a:schemeClr val="dk1"/>
                </a:solidFill>
              </a:rPr>
              <a:t>Проверка правомерности МЧД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-RU" sz="1920" b="1" dirty="0">
                <a:solidFill>
                  <a:srgbClr val="BDDC03"/>
                </a:solidFill>
              </a:rPr>
              <a:t>МЧД</a:t>
            </a:r>
            <a:r>
              <a:rPr lang="ru" sz="1920" b="1" dirty="0">
                <a:solidFill>
                  <a:srgbClr val="BDDC03"/>
                </a:solidFill>
              </a:rPr>
              <a:t> </a:t>
            </a:r>
            <a:r>
              <a:rPr lang="ru" sz="1920" b="1" dirty="0"/>
              <a:t>| </a:t>
            </a:r>
            <a:r>
              <a:rPr lang="ru-RU" sz="1920" b="1" dirty="0"/>
              <a:t>Машиночитаемая доверенность</a:t>
            </a:r>
            <a:endParaRPr sz="192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1920" b="1" dirty="0"/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233349" y="758300"/>
            <a:ext cx="8436517" cy="40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None/>
            </a:pPr>
            <a:r>
              <a:rPr lang="ru-RU" sz="1400" b="1" u="sng" dirty="0"/>
              <a:t>Машиночитаемая доверенность (МЧД) </a:t>
            </a:r>
            <a:r>
              <a:rPr lang="ru-RU" sz="1400" dirty="0"/>
              <a:t>— это электронный документ в формате XML, подписанный квалифицированной электронной подписью (КЭП) руководителя организации или ИП. Она подтверждает полномочия сотрудника на подписание электронных документов от имени юрлица. </a:t>
            </a:r>
          </a:p>
          <a:p>
            <a:pPr marL="0" lvl="0" indent="0" algn="just">
              <a:buNone/>
            </a:pPr>
            <a:r>
              <a:rPr lang="ru-RU" sz="1400" dirty="0"/>
              <a:t>Машиночитаемая доверенность (МЧД) регламентируется федеральным законом № 63-ФЗ «Об электронной подписи», её применения стало обязательным с 1 сентября 2024 года. </a:t>
            </a:r>
            <a:br>
              <a:rPr lang="ru-RU" sz="1400" dirty="0"/>
            </a:br>
            <a:br>
              <a:rPr lang="ru-RU" sz="1400" dirty="0"/>
            </a:br>
            <a:r>
              <a:rPr lang="ru-RU" sz="1400" dirty="0"/>
              <a:t>Основные требования к форме, структуре XML-файла и порядку использования определяет Приказ </a:t>
            </a:r>
            <a:r>
              <a:rPr lang="ru-RU" sz="1400" dirty="0" err="1"/>
              <a:t>Минцифры</a:t>
            </a:r>
            <a:r>
              <a:rPr lang="ru-RU" sz="1400" dirty="0"/>
              <a:t> РФ № 857 от 18.08.2021, а также статьи 17.2–17.5 закона № 63-ФЗ.</a:t>
            </a:r>
            <a:br>
              <a:rPr lang="ru-RU" sz="1400" dirty="0"/>
            </a:br>
            <a:br>
              <a:rPr lang="ru-RU" sz="1400" dirty="0"/>
            </a:br>
            <a:r>
              <a:rPr lang="ru-RU" sz="1400" dirty="0"/>
              <a:t>Федеральный закон № 536-ФЗ (от 19.12.2022) и № 457-ФЗ (от 08.08.2023) — вносили изменения, устанавливающие переходные периоды и сроки обязательного перехода (с 1 сентября 2023 / 1 сентября 2024).</a:t>
            </a:r>
          </a:p>
          <a:p>
            <a:pPr marL="0" lvl="0" indent="0" algn="just">
              <a:buNone/>
            </a:pPr>
            <a:endParaRPr lang="ru-RU" sz="1400" dirty="0">
              <a:solidFill>
                <a:schemeClr val="dk1"/>
              </a:solidFill>
            </a:endParaRPr>
          </a:p>
          <a:p>
            <a:pPr marL="0" lvl="0" indent="0" algn="just">
              <a:buNone/>
            </a:pPr>
            <a:r>
              <a:rPr lang="ru-RU" sz="1400" dirty="0"/>
              <a:t>Единый формат МЧД (версия 003, схема EMCHD1) — утвержден совместным решением </a:t>
            </a:r>
            <a:r>
              <a:rPr lang="ru-RU" sz="1400" dirty="0" err="1"/>
              <a:t>Минцифры</a:t>
            </a:r>
            <a:r>
              <a:rPr lang="ru-RU" sz="1400" dirty="0"/>
              <a:t>, ФНС, Казначейства, ЦБ и ФНП в 2023 году для B2B и B2G документооборота.</a:t>
            </a:r>
            <a:br>
              <a:rPr lang="ru-RU" sz="1400" dirty="0"/>
            </a:br>
            <a:endParaRPr sz="1400" dirty="0">
              <a:solidFill>
                <a:schemeClr val="dk1"/>
              </a:solidFill>
            </a:endParaRPr>
          </a:p>
        </p:txBody>
      </p:sp>
      <p:pic>
        <p:nvPicPr>
          <p:cNvPr id="135" name="Google Shape;135;p23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/>
        </p:nvSpPr>
        <p:spPr>
          <a:xfrm>
            <a:off x="218466" y="2355021"/>
            <a:ext cx="7032300" cy="2705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chemeClr val="lt1"/>
                </a:solidFill>
              </a:rPr>
              <a:t>Создание МЧД</a:t>
            </a:r>
            <a:endParaRPr sz="8000" b="1" dirty="0">
              <a:solidFill>
                <a:schemeClr val="lt1"/>
              </a:solidFill>
            </a:endParaRPr>
          </a:p>
        </p:txBody>
      </p:sp>
      <p:pic>
        <p:nvPicPr>
          <p:cNvPr id="103" name="Google Shape;103;p18" title="s7_Group_logo_rgb_wh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920" b="1" dirty="0">
                <a:solidFill>
                  <a:srgbClr val="BDDC03"/>
                </a:solidFill>
              </a:rPr>
              <a:t>Создание МЧД</a:t>
            </a:r>
            <a:r>
              <a:rPr lang="ru" sz="1920" b="1" dirty="0"/>
              <a:t>| </a:t>
            </a:r>
            <a:r>
              <a:rPr lang="ru-RU" sz="1920" b="1" dirty="0"/>
              <a:t>Создание МЧД в 1С ДО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C2D801-48F6-4DCD-B66B-3B5E8A03A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84" y="643467"/>
            <a:ext cx="8503875" cy="408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90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920" b="1" dirty="0">
                <a:solidFill>
                  <a:srgbClr val="BDDC03"/>
                </a:solidFill>
              </a:rPr>
              <a:t>Создание МЧД</a:t>
            </a:r>
            <a:r>
              <a:rPr lang="ru" sz="1920" b="1" dirty="0"/>
              <a:t>| </a:t>
            </a:r>
            <a:r>
              <a:rPr lang="ru-RU" sz="1920" b="1" dirty="0"/>
              <a:t>Создание МЧД в 1С ДО</a:t>
            </a:r>
            <a:endParaRPr sz="1920" b="1" dirty="0">
              <a:solidFill>
                <a:srgbClr val="BDDC03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7877DE3-18F9-4AF1-A32D-6401CB78B5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9010533"/>
              </p:ext>
            </p:extLst>
          </p:nvPr>
        </p:nvGraphicFramePr>
        <p:xfrm>
          <a:off x="484413" y="561371"/>
          <a:ext cx="8195459" cy="1511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11" name="Google Shape;311;p36" title="LOGO.png"/>
          <p:cNvPicPr preferRelativeResize="0"/>
          <p:nvPr/>
        </p:nvPicPr>
        <p:blipFill rotWithShape="1">
          <a:blip r:embed="rId8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D50C43-AFDB-4BFF-9ACE-60881AD5A79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23167" b="26954"/>
          <a:stretch/>
        </p:blipFill>
        <p:spPr>
          <a:xfrm>
            <a:off x="741218" y="2938561"/>
            <a:ext cx="7864469" cy="2011264"/>
          </a:xfrm>
          <a:prstGeom prst="rect">
            <a:avLst/>
          </a:prstGeom>
        </p:spPr>
      </p:pic>
      <p:sp>
        <p:nvSpPr>
          <p:cNvPr id="5" name="Левая фигурная скобка 4">
            <a:extLst>
              <a:ext uri="{FF2B5EF4-FFF2-40B4-BE49-F238E27FC236}">
                <a16:creationId xmlns:a16="http://schemas.microsoft.com/office/drawing/2014/main" id="{B4ADB4A7-BC3E-4A40-A188-2BB3CEAE3E57}"/>
              </a:ext>
            </a:extLst>
          </p:cNvPr>
          <p:cNvSpPr/>
          <p:nvPr/>
        </p:nvSpPr>
        <p:spPr>
          <a:xfrm rot="16200000">
            <a:off x="3629996" y="399053"/>
            <a:ext cx="179615" cy="3671754"/>
          </a:xfrm>
          <a:prstGeom prst="leftBrac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Левая фигурная скобка 7">
            <a:extLst>
              <a:ext uri="{FF2B5EF4-FFF2-40B4-BE49-F238E27FC236}">
                <a16:creationId xmlns:a16="http://schemas.microsoft.com/office/drawing/2014/main" id="{6252D7FC-D1A5-487A-BA3E-C654B3AA30EF}"/>
              </a:ext>
            </a:extLst>
          </p:cNvPr>
          <p:cNvSpPr/>
          <p:nvPr/>
        </p:nvSpPr>
        <p:spPr>
          <a:xfrm rot="16200000">
            <a:off x="4447308" y="-143236"/>
            <a:ext cx="215946" cy="5342710"/>
          </a:xfrm>
          <a:prstGeom prst="leftBrace">
            <a:avLst>
              <a:gd name="adj1" fmla="val 8333"/>
              <a:gd name="adj2" fmla="val 49481"/>
            </a:avLst>
          </a:prstGeom>
          <a:ln w="28575">
            <a:solidFill>
              <a:srgbClr val="AAC6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4D6068-24B8-4E80-A3B7-DB8E5CAA4342}"/>
              </a:ext>
            </a:extLst>
          </p:cNvPr>
          <p:cNvSpPr txBox="1"/>
          <p:nvPr/>
        </p:nvSpPr>
        <p:spPr>
          <a:xfrm>
            <a:off x="2699656" y="2241824"/>
            <a:ext cx="18995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Бумажные доверенности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8C50E9-0842-4235-AAAE-510EE21B8403}"/>
              </a:ext>
            </a:extLst>
          </p:cNvPr>
          <p:cNvSpPr txBox="1"/>
          <p:nvPr/>
        </p:nvSpPr>
        <p:spPr>
          <a:xfrm>
            <a:off x="4498964" y="2510327"/>
            <a:ext cx="756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МЧД</a:t>
            </a:r>
          </a:p>
        </p:txBody>
      </p:sp>
    </p:spTree>
    <p:extLst>
      <p:ext uri="{BB962C8B-B14F-4D97-AF65-F5344CB8AC3E}">
        <p14:creationId xmlns:p14="http://schemas.microsoft.com/office/powerpoint/2010/main" val="136934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/>
        </p:nvSpPr>
        <p:spPr>
          <a:xfrm>
            <a:off x="218466" y="2355021"/>
            <a:ext cx="7032300" cy="2705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chemeClr val="lt1"/>
                </a:solidFill>
              </a:rPr>
              <a:t>Интеграция МЧД</a:t>
            </a:r>
            <a:endParaRPr sz="8000" b="1" dirty="0">
              <a:solidFill>
                <a:schemeClr val="lt1"/>
              </a:solidFill>
            </a:endParaRPr>
          </a:p>
        </p:txBody>
      </p:sp>
      <p:pic>
        <p:nvPicPr>
          <p:cNvPr id="103" name="Google Shape;103;p18" title="s7_Group_logo_rgb_wh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0754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1920" b="1" dirty="0">
                <a:solidFill>
                  <a:srgbClr val="BDDC03"/>
                </a:solidFill>
              </a:rPr>
              <a:t>Интеграция</a:t>
            </a:r>
            <a:r>
              <a:rPr lang="ru" sz="1920" b="1" dirty="0">
                <a:solidFill>
                  <a:srgbClr val="BDDC03"/>
                </a:solidFill>
              </a:rPr>
              <a:t> МЧД</a:t>
            </a:r>
            <a:r>
              <a:rPr lang="ru" sz="1920" b="1" dirty="0"/>
              <a:t>|</a:t>
            </a:r>
            <a:r>
              <a:rPr lang="ru-RU" sz="1920" b="1" dirty="0"/>
              <a:t> Интеграционный сервис С7 для хранения МЧД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8AC39A-D621-4F82-B1A9-17D7204CCE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237"/>
          <a:stretch/>
        </p:blipFill>
        <p:spPr>
          <a:xfrm>
            <a:off x="501227" y="2966720"/>
            <a:ext cx="8273636" cy="169783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F0948D-567F-4D6D-BEFF-10596296E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05" y="736579"/>
            <a:ext cx="7921045" cy="188935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EFAC92-932F-441D-932B-D0CE5FEC57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8780" y="2307763"/>
            <a:ext cx="576500" cy="56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594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>
          <a:extLst>
            <a:ext uri="{FF2B5EF4-FFF2-40B4-BE49-F238E27FC236}">
              <a16:creationId xmlns:a16="http://schemas.microsoft.com/office/drawing/2014/main" id="{7A7A3E5D-B9F9-9814-9C18-C0534C004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7">
            <a:extLst>
              <a:ext uri="{FF2B5EF4-FFF2-40B4-BE49-F238E27FC236}">
                <a16:creationId xmlns:a16="http://schemas.microsoft.com/office/drawing/2014/main" id="{32671D39-5909-76A3-AA41-B7BF98903F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1920" b="1" dirty="0">
                <a:solidFill>
                  <a:srgbClr val="BDDC03"/>
                </a:solidFill>
              </a:rPr>
              <a:t>Интеграция МЧД </a:t>
            </a:r>
            <a:r>
              <a:rPr lang="ru" sz="1920" b="1" dirty="0"/>
              <a:t>| </a:t>
            </a:r>
            <a:r>
              <a:rPr lang="ru-RU" sz="1920" b="1" dirty="0"/>
              <a:t>Загруженные/ </a:t>
            </a:r>
            <a:r>
              <a:rPr lang="ru-RU" sz="1920" b="1" dirty="0" err="1"/>
              <a:t>валидированные</a:t>
            </a:r>
            <a:r>
              <a:rPr lang="ru-RU" sz="1920" b="1" dirty="0"/>
              <a:t> МЧД </a:t>
            </a:r>
            <a:r>
              <a:rPr lang="en-US" sz="1920" b="1" dirty="0"/>
              <a:t>B2B</a:t>
            </a:r>
            <a:endParaRPr sz="1920" b="1" dirty="0"/>
          </a:p>
        </p:txBody>
      </p:sp>
      <p:pic>
        <p:nvPicPr>
          <p:cNvPr id="323" name="Google Shape;323;p37" title="LOGO.png">
            <a:extLst>
              <a:ext uri="{FF2B5EF4-FFF2-40B4-BE49-F238E27FC236}">
                <a16:creationId xmlns:a16="http://schemas.microsoft.com/office/drawing/2014/main" id="{1E1EAE70-BA1C-0A6A-5668-4319F1BFFC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4D5AE4D4-1584-4A2D-BFE5-58D866A0BA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5635055"/>
              </p:ext>
            </p:extLst>
          </p:nvPr>
        </p:nvGraphicFramePr>
        <p:xfrm>
          <a:off x="2973491" y="975359"/>
          <a:ext cx="5746679" cy="1232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Google Shape;293;p35">
            <a:extLst>
              <a:ext uri="{FF2B5EF4-FFF2-40B4-BE49-F238E27FC236}">
                <a16:creationId xmlns:a16="http://schemas.microsoft.com/office/drawing/2014/main" id="{7BFDE726-0FA5-4ECD-A23C-24188CE2A0E3}"/>
              </a:ext>
            </a:extLst>
          </p:cNvPr>
          <p:cNvSpPr/>
          <p:nvPr/>
        </p:nvSpPr>
        <p:spPr>
          <a:xfrm>
            <a:off x="592337" y="975359"/>
            <a:ext cx="2018700" cy="1232699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>
                <a:solidFill>
                  <a:schemeClr val="dk1"/>
                </a:solidFill>
              </a:rPr>
              <a:t>Загруженные МЧД</a:t>
            </a:r>
          </a:p>
        </p:txBody>
      </p:sp>
      <p:sp>
        <p:nvSpPr>
          <p:cNvPr id="12" name="Google Shape;293;p35">
            <a:extLst>
              <a:ext uri="{FF2B5EF4-FFF2-40B4-BE49-F238E27FC236}">
                <a16:creationId xmlns:a16="http://schemas.microsoft.com/office/drawing/2014/main" id="{E7972021-4F8F-4EBB-946D-F3B8E66E181A}"/>
              </a:ext>
            </a:extLst>
          </p:cNvPr>
          <p:cNvSpPr/>
          <p:nvPr/>
        </p:nvSpPr>
        <p:spPr>
          <a:xfrm>
            <a:off x="592337" y="2485812"/>
            <a:ext cx="2094856" cy="2445175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dirty="0">
                <a:solidFill>
                  <a:schemeClr val="dk1"/>
                </a:solidFill>
              </a:rPr>
              <a:t>Повторная валидация МЧД </a:t>
            </a:r>
            <a:endParaRPr lang="en" dirty="0">
              <a:solidFill>
                <a:schemeClr val="dk1"/>
              </a:solidFill>
            </a:endParaRPr>
          </a:p>
          <a:p>
            <a:endParaRPr lang="ru-RU" dirty="0">
              <a:solidFill>
                <a:schemeClr val="dk1"/>
              </a:solidFill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4D5AE4D4-1584-4A2D-BFE5-58D866A0BA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3039221"/>
              </p:ext>
            </p:extLst>
          </p:nvPr>
        </p:nvGraphicFramePr>
        <p:xfrm>
          <a:off x="2973490" y="2485811"/>
          <a:ext cx="5746679" cy="2445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22723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990"/>
            </a:pPr>
            <a:r>
              <a:rPr lang="ru-RU" sz="1920" b="1" dirty="0">
                <a:solidFill>
                  <a:srgbClr val="BDDC03"/>
                </a:solidFill>
              </a:rPr>
              <a:t>Интеграция</a:t>
            </a:r>
            <a:r>
              <a:rPr lang="ru" sz="1920" b="1" dirty="0">
                <a:solidFill>
                  <a:srgbClr val="BDDC03"/>
                </a:solidFill>
              </a:rPr>
              <a:t> МЧД</a:t>
            </a:r>
            <a:r>
              <a:rPr lang="ru" sz="1920" b="1" dirty="0"/>
              <a:t>| </a:t>
            </a:r>
            <a:r>
              <a:rPr lang="ru-RU" sz="1920" b="1" dirty="0"/>
              <a:t>Интеграционный сервис С7 для хранения МЧД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C3CB798-97C2-469D-B6EF-526099F80078}"/>
              </a:ext>
            </a:extLst>
          </p:cNvPr>
          <p:cNvSpPr/>
          <p:nvPr/>
        </p:nvSpPr>
        <p:spPr>
          <a:xfrm>
            <a:off x="6956212" y="2376775"/>
            <a:ext cx="1656122" cy="636693"/>
          </a:xfrm>
          <a:prstGeom prst="rect">
            <a:avLst/>
          </a:prstGeom>
          <a:solidFill>
            <a:srgbClr val="BDDC0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Данные о доверителе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56CF123-626C-4D81-B605-8FF70721F9FB}"/>
              </a:ext>
            </a:extLst>
          </p:cNvPr>
          <p:cNvSpPr/>
          <p:nvPr/>
        </p:nvSpPr>
        <p:spPr>
          <a:xfrm>
            <a:off x="6956210" y="1605966"/>
            <a:ext cx="1656123" cy="636693"/>
          </a:xfrm>
          <a:prstGeom prst="rect">
            <a:avLst/>
          </a:prstGeom>
          <a:solidFill>
            <a:srgbClr val="BDDC0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Данные о </a:t>
            </a:r>
            <a:r>
              <a:rPr lang="ru-RU" sz="1200" dirty="0"/>
              <a:t>представителе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C1AF6A3-505B-4A3B-9A27-409E3B6AF4C2}"/>
              </a:ext>
            </a:extLst>
          </p:cNvPr>
          <p:cNvSpPr/>
          <p:nvPr/>
        </p:nvSpPr>
        <p:spPr>
          <a:xfrm>
            <a:off x="6920632" y="3352800"/>
            <a:ext cx="1656123" cy="735573"/>
          </a:xfrm>
          <a:prstGeom prst="rect">
            <a:avLst/>
          </a:prstGeom>
          <a:solidFill>
            <a:srgbClr val="BDDC02"/>
          </a:solidFill>
          <a:ln>
            <a:solidFill>
              <a:srgbClr val="AAC602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Полномочия МЧД</a:t>
            </a:r>
          </a:p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5840190-5E6A-415E-8542-1B0ABE143392}"/>
              </a:ext>
            </a:extLst>
          </p:cNvPr>
          <p:cNvSpPr/>
          <p:nvPr/>
        </p:nvSpPr>
        <p:spPr>
          <a:xfrm>
            <a:off x="6977903" y="902307"/>
            <a:ext cx="1634430" cy="566253"/>
          </a:xfrm>
          <a:prstGeom prst="rect">
            <a:avLst/>
          </a:prstGeom>
          <a:solidFill>
            <a:srgbClr val="BDDC0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Реквизиты МЧД: </a:t>
            </a:r>
            <a:br>
              <a:rPr lang="ru-RU" sz="1200" dirty="0"/>
            </a:br>
            <a:r>
              <a:rPr lang="ru-RU" sz="1200" dirty="0"/>
              <a:t>№, даты действия,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825553-65D6-472B-BBCB-8EC753E0C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94" y="609722"/>
            <a:ext cx="5948356" cy="426707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F70B272-37C7-4EA0-A931-632EA3E9CE5C}"/>
              </a:ext>
            </a:extLst>
          </p:cNvPr>
          <p:cNvSpPr/>
          <p:nvPr/>
        </p:nvSpPr>
        <p:spPr>
          <a:xfrm>
            <a:off x="1029547" y="1032121"/>
            <a:ext cx="5364480" cy="505425"/>
          </a:xfrm>
          <a:prstGeom prst="rect">
            <a:avLst/>
          </a:prstGeom>
          <a:noFill/>
          <a:ln>
            <a:solidFill>
              <a:srgbClr val="AAC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9A62418-68A6-44A1-B9BF-499808D69DFE}"/>
              </a:ext>
            </a:extLst>
          </p:cNvPr>
          <p:cNvSpPr/>
          <p:nvPr/>
        </p:nvSpPr>
        <p:spPr>
          <a:xfrm>
            <a:off x="1029547" y="1632374"/>
            <a:ext cx="5364480" cy="697654"/>
          </a:xfrm>
          <a:prstGeom prst="rect">
            <a:avLst/>
          </a:prstGeom>
          <a:noFill/>
          <a:ln>
            <a:solidFill>
              <a:srgbClr val="AAC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D506537-2EF6-4A85-A866-41A4CB85157D}"/>
              </a:ext>
            </a:extLst>
          </p:cNvPr>
          <p:cNvSpPr/>
          <p:nvPr/>
        </p:nvSpPr>
        <p:spPr>
          <a:xfrm>
            <a:off x="1029547" y="2376775"/>
            <a:ext cx="5364480" cy="813466"/>
          </a:xfrm>
          <a:prstGeom prst="rect">
            <a:avLst/>
          </a:prstGeom>
          <a:noFill/>
          <a:ln>
            <a:solidFill>
              <a:srgbClr val="AAC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6A3BC0F-8D3D-43E1-BD53-EA42053B8FD9}"/>
              </a:ext>
            </a:extLst>
          </p:cNvPr>
          <p:cNvSpPr/>
          <p:nvPr/>
        </p:nvSpPr>
        <p:spPr>
          <a:xfrm>
            <a:off x="1029547" y="3352800"/>
            <a:ext cx="5472853" cy="1557867"/>
          </a:xfrm>
          <a:prstGeom prst="rect">
            <a:avLst/>
          </a:prstGeom>
          <a:noFill/>
          <a:ln>
            <a:solidFill>
              <a:srgbClr val="AAC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BF3851E-3EE1-46C7-92C6-C0B01F1878AE}"/>
              </a:ext>
            </a:extLst>
          </p:cNvPr>
          <p:cNvSpPr/>
          <p:nvPr/>
        </p:nvSpPr>
        <p:spPr>
          <a:xfrm>
            <a:off x="6703886" y="4323955"/>
            <a:ext cx="1016000" cy="586712"/>
          </a:xfrm>
          <a:prstGeom prst="rect">
            <a:avLst/>
          </a:prstGeom>
          <a:solidFill>
            <a:srgbClr val="AAC6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текстовые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CD7AE5B-FB36-4370-BCD6-6C4BCFB71A3A}"/>
              </a:ext>
            </a:extLst>
          </p:cNvPr>
          <p:cNvSpPr/>
          <p:nvPr/>
        </p:nvSpPr>
        <p:spPr>
          <a:xfrm>
            <a:off x="7921372" y="4323955"/>
            <a:ext cx="931376" cy="574629"/>
          </a:xfrm>
          <a:prstGeom prst="rect">
            <a:avLst/>
          </a:prstGeom>
          <a:solidFill>
            <a:srgbClr val="AAC602"/>
          </a:solidFill>
          <a:ln>
            <a:solidFill>
              <a:srgbClr val="AAC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кодовые</a:t>
            </a:r>
            <a:r>
              <a:rPr lang="ru-RU" dirty="0"/>
              <a:t> 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3172A4A7-7FF4-4213-BD4D-2E4C091ACEB1}"/>
              </a:ext>
            </a:extLst>
          </p:cNvPr>
          <p:cNvCxnSpPr>
            <a:cxnSpLocks/>
            <a:stCxn id="10" idx="2"/>
            <a:endCxn id="16" idx="0"/>
          </p:cNvCxnSpPr>
          <p:nvPr/>
        </p:nvCxnSpPr>
        <p:spPr>
          <a:xfrm flipH="1">
            <a:off x="7211886" y="4088373"/>
            <a:ext cx="536808" cy="235582"/>
          </a:xfrm>
          <a:prstGeom prst="straightConnector1">
            <a:avLst/>
          </a:prstGeom>
          <a:ln w="12700">
            <a:solidFill>
              <a:srgbClr val="AAC6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B5679CE2-369D-49A5-A3B1-EAA07402922B}"/>
              </a:ext>
            </a:extLst>
          </p:cNvPr>
          <p:cNvCxnSpPr>
            <a:cxnSpLocks/>
            <a:stCxn id="10" idx="2"/>
            <a:endCxn id="17" idx="0"/>
          </p:cNvCxnSpPr>
          <p:nvPr/>
        </p:nvCxnSpPr>
        <p:spPr>
          <a:xfrm>
            <a:off x="7748694" y="4088373"/>
            <a:ext cx="638366" cy="235582"/>
          </a:xfrm>
          <a:prstGeom prst="straightConnector1">
            <a:avLst/>
          </a:prstGeom>
          <a:ln w="12700">
            <a:solidFill>
              <a:srgbClr val="AAC6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72415EB-0042-464B-B2F8-E009A52492BB}"/>
              </a:ext>
            </a:extLst>
          </p:cNvPr>
          <p:cNvSpPr/>
          <p:nvPr/>
        </p:nvSpPr>
        <p:spPr>
          <a:xfrm>
            <a:off x="625163" y="562976"/>
            <a:ext cx="5948357" cy="4347692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Управляющая кнопка: справка 2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000EFEA-1A4D-40F5-ADEF-26A1733AD9D8}"/>
              </a:ext>
            </a:extLst>
          </p:cNvPr>
          <p:cNvSpPr/>
          <p:nvPr/>
        </p:nvSpPr>
        <p:spPr>
          <a:xfrm>
            <a:off x="7624994" y="3744165"/>
            <a:ext cx="247398" cy="270781"/>
          </a:xfrm>
          <a:prstGeom prst="actionButtonHelp">
            <a:avLst/>
          </a:prstGeom>
          <a:solidFill>
            <a:srgbClr val="AAC602"/>
          </a:solidFill>
          <a:ln w="9525">
            <a:solidFill>
              <a:srgbClr val="1D1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338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CA15509-95B7-4168-91C2-8810C9873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869" y="900204"/>
            <a:ext cx="3585415" cy="37615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A434B63-ED5E-4940-AAE4-25877C7D8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647" y="778538"/>
            <a:ext cx="2859307" cy="287923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990"/>
            </a:pPr>
            <a:r>
              <a:rPr lang="ru-RU" sz="1920" b="1" dirty="0">
                <a:solidFill>
                  <a:srgbClr val="BDDC03"/>
                </a:solidFill>
              </a:rPr>
              <a:t>Интеграция</a:t>
            </a:r>
            <a:r>
              <a:rPr lang="ru" sz="1920" b="1" dirty="0">
                <a:solidFill>
                  <a:srgbClr val="BDDC03"/>
                </a:solidFill>
              </a:rPr>
              <a:t> МЧД</a:t>
            </a:r>
            <a:r>
              <a:rPr lang="ru" sz="1920" b="1" dirty="0"/>
              <a:t>| </a:t>
            </a:r>
            <a:r>
              <a:rPr lang="ru-RU" sz="1920" b="1" dirty="0"/>
              <a:t>Интеграционный сервис С7 для хранения МЧД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5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C1AF6A3-505B-4A3B-9A27-409E3B6AF4C2}"/>
              </a:ext>
            </a:extLst>
          </p:cNvPr>
          <p:cNvSpPr/>
          <p:nvPr/>
        </p:nvSpPr>
        <p:spPr>
          <a:xfrm>
            <a:off x="3684603" y="816756"/>
            <a:ext cx="1656123" cy="735573"/>
          </a:xfrm>
          <a:prstGeom prst="rect">
            <a:avLst/>
          </a:prstGeom>
          <a:solidFill>
            <a:srgbClr val="BDDC02"/>
          </a:solidFill>
          <a:ln>
            <a:solidFill>
              <a:srgbClr val="AAC602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Полномочия МЧД</a:t>
            </a:r>
          </a:p>
          <a:p>
            <a:pPr algn="ctr"/>
            <a:endParaRPr lang="ru-RU" dirty="0"/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3172A4A7-7FF4-4213-BD4D-2E4C091ACEB1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3545771" y="1552329"/>
            <a:ext cx="966894" cy="810209"/>
          </a:xfrm>
          <a:prstGeom prst="straightConnector1">
            <a:avLst/>
          </a:prstGeom>
          <a:ln w="12700">
            <a:solidFill>
              <a:srgbClr val="AAC6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B5679CE2-369D-49A5-A3B1-EAA07402922B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4512665" y="1552329"/>
            <a:ext cx="1181946" cy="810209"/>
          </a:xfrm>
          <a:prstGeom prst="straightConnector1">
            <a:avLst/>
          </a:prstGeom>
          <a:ln w="12700">
            <a:solidFill>
              <a:srgbClr val="AAC6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Управляющая кнопка: справка 2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000EFEA-1A4D-40F5-ADEF-26A1733AD9D8}"/>
              </a:ext>
            </a:extLst>
          </p:cNvPr>
          <p:cNvSpPr/>
          <p:nvPr/>
        </p:nvSpPr>
        <p:spPr>
          <a:xfrm>
            <a:off x="4388965" y="1191975"/>
            <a:ext cx="247398" cy="270781"/>
          </a:xfrm>
          <a:prstGeom prst="actionButtonHelp">
            <a:avLst/>
          </a:prstGeom>
          <a:solidFill>
            <a:srgbClr val="AAC602"/>
          </a:solidFill>
          <a:ln w="9525">
            <a:solidFill>
              <a:srgbClr val="1D19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35D122BC-733D-4222-BCD3-E43B46EBE6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2561486"/>
              </p:ext>
            </p:extLst>
          </p:nvPr>
        </p:nvGraphicFramePr>
        <p:xfrm>
          <a:off x="1981200" y="2362539"/>
          <a:ext cx="5139267" cy="2590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4063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1920" b="1" dirty="0">
                <a:solidFill>
                  <a:srgbClr val="BDDC03"/>
                </a:solidFill>
              </a:rPr>
              <a:t>Вопрос</a:t>
            </a:r>
            <a:r>
              <a:rPr lang="ru" sz="1920" b="1" dirty="0"/>
              <a:t>| </a:t>
            </a:r>
            <a:r>
              <a:rPr lang="ru-RU" sz="1920" b="1" dirty="0"/>
              <a:t>Вопрос правомерности подписания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92;p17">
            <a:extLst>
              <a:ext uri="{FF2B5EF4-FFF2-40B4-BE49-F238E27FC236}">
                <a16:creationId xmlns:a16="http://schemas.microsoft.com/office/drawing/2014/main" id="{2966EEE5-B13D-4D5E-99A5-8B63EA01AD77}"/>
              </a:ext>
            </a:extLst>
          </p:cNvPr>
          <p:cNvSpPr/>
          <p:nvPr/>
        </p:nvSpPr>
        <p:spPr>
          <a:xfrm>
            <a:off x="360000" y="956510"/>
            <a:ext cx="8424000" cy="1102777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BDDC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4350" tIns="84350" rIns="84350" bIns="84350" anchor="ctr" anchorCtr="0">
            <a:noAutofit/>
          </a:bodyPr>
          <a:lstStyle/>
          <a:p>
            <a:pPr>
              <a:buSzPts val="1015"/>
            </a:pPr>
            <a:r>
              <a:rPr lang="ru-RU" sz="1600" b="1" dirty="0"/>
              <a:t>     Как проверить правомерность подписания документов:  </a:t>
            </a:r>
            <a:br>
              <a:rPr lang="ru-RU" sz="1600" b="1" dirty="0"/>
            </a:br>
            <a:r>
              <a:rPr lang="ru-RU" sz="1600" b="1" dirty="0"/>
              <a:t>       1)   </a:t>
            </a:r>
            <a:r>
              <a:rPr lang="ru-RU" sz="1600" dirty="0">
                <a:solidFill>
                  <a:schemeClr val="dk1"/>
                </a:solidFill>
              </a:rPr>
              <a:t>уполномоченных лиц холдинга С7?   </a:t>
            </a:r>
            <a:br>
              <a:rPr lang="ru-RU" sz="1600" dirty="0">
                <a:solidFill>
                  <a:schemeClr val="dk1"/>
                </a:solidFill>
              </a:rPr>
            </a:br>
            <a:r>
              <a:rPr lang="ru-RU" sz="1600" dirty="0">
                <a:solidFill>
                  <a:schemeClr val="dk1"/>
                </a:solidFill>
              </a:rPr>
              <a:t>      </a:t>
            </a:r>
            <a:r>
              <a:rPr lang="ru-RU" sz="1600" b="1" dirty="0">
                <a:solidFill>
                  <a:schemeClr val="dk1"/>
                </a:solidFill>
              </a:rPr>
              <a:t> 2)   </a:t>
            </a:r>
            <a:r>
              <a:rPr lang="ru-RU" sz="1600" dirty="0">
                <a:solidFill>
                  <a:schemeClr val="dk1"/>
                </a:solidFill>
              </a:rPr>
              <a:t>уполномоченных лиц сторонних контрагентов?</a:t>
            </a:r>
            <a:br>
              <a:rPr lang="ru-RU" dirty="0">
                <a:solidFill>
                  <a:schemeClr val="dk1"/>
                </a:solidFill>
              </a:rPr>
            </a:br>
            <a:endParaRPr dirty="0">
              <a:solidFill>
                <a:schemeClr val="dk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F843C8-A89D-4B66-BCFE-471B96F9D1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8" t="13728" r="648" b="7020"/>
          <a:stretch/>
        </p:blipFill>
        <p:spPr>
          <a:xfrm>
            <a:off x="59267" y="2802467"/>
            <a:ext cx="9025466" cy="2150533"/>
          </a:xfrm>
          <a:prstGeom prst="rect">
            <a:avLst/>
          </a:prstGeom>
          <a:effectLst>
            <a:outerShdw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1242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/>
        </p:nvSpPr>
        <p:spPr>
          <a:xfrm>
            <a:off x="281527" y="2386552"/>
            <a:ext cx="7032300" cy="2626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chemeClr val="lt1"/>
                </a:solidFill>
              </a:rPr>
              <a:t>Сертификат ФЛ + МЧД</a:t>
            </a:r>
            <a:endParaRPr sz="8000" b="1" dirty="0">
              <a:solidFill>
                <a:schemeClr val="lt1"/>
              </a:solidFill>
            </a:endParaRPr>
          </a:p>
        </p:txBody>
      </p:sp>
      <p:pic>
        <p:nvPicPr>
          <p:cNvPr id="103" name="Google Shape;103;p18" title="s7_Group_logo_rgb_wh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3842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1920" b="1" dirty="0">
                <a:solidFill>
                  <a:srgbClr val="BDDC03"/>
                </a:solidFill>
              </a:rPr>
              <a:t>Сертификаты</a:t>
            </a:r>
            <a:r>
              <a:rPr lang="ru" sz="1920" b="1" dirty="0"/>
              <a:t>| </a:t>
            </a:r>
            <a:r>
              <a:rPr lang="ru-RU" sz="1920" b="1" dirty="0"/>
              <a:t>Сертификаты в ЛК Сотрудника 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4A1325-6A18-4DDB-ACD3-489227E1F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034" y="1642533"/>
            <a:ext cx="8525932" cy="326548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E83B7C-E9FF-4899-82BC-C6B34E51D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0934" y="690032"/>
            <a:ext cx="3352800" cy="101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21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1920" b="1" dirty="0">
                <a:solidFill>
                  <a:srgbClr val="BDDC03"/>
                </a:solidFill>
              </a:rPr>
              <a:t>Сертификаты</a:t>
            </a:r>
            <a:r>
              <a:rPr lang="ru" sz="1920" b="1" dirty="0"/>
              <a:t>| </a:t>
            </a:r>
            <a:r>
              <a:rPr lang="ru-RU" sz="1920" b="1" dirty="0"/>
              <a:t>Сертификат ФЛ + МЧД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E44869-9D3D-4B8F-8989-7A9E2CD854B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115"/>
          <a:stretch/>
        </p:blipFill>
        <p:spPr>
          <a:xfrm>
            <a:off x="602608" y="562975"/>
            <a:ext cx="3512141" cy="44253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B63CB0-8890-43A6-9D41-A80C404AC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3106" y="655536"/>
            <a:ext cx="4624493" cy="1687980"/>
          </a:xfrm>
          <a:prstGeom prst="rect">
            <a:avLst/>
          </a:prstGeom>
        </p:spPr>
      </p:pic>
      <p:cxnSp>
        <p:nvCxnSpPr>
          <p:cNvPr id="7" name="Соединитель: уступ 6">
            <a:extLst>
              <a:ext uri="{FF2B5EF4-FFF2-40B4-BE49-F238E27FC236}">
                <a16:creationId xmlns:a16="http://schemas.microsoft.com/office/drawing/2014/main" id="{4CCB96FC-027A-44E2-A12B-C97D0CD30694}"/>
              </a:ext>
            </a:extLst>
          </p:cNvPr>
          <p:cNvCxnSpPr>
            <a:cxnSpLocks/>
          </p:cNvCxnSpPr>
          <p:nvPr/>
        </p:nvCxnSpPr>
        <p:spPr>
          <a:xfrm rot="5400000">
            <a:off x="2461135" y="2382852"/>
            <a:ext cx="2354792" cy="1481637"/>
          </a:xfrm>
          <a:prstGeom prst="bentConnector3">
            <a:avLst>
              <a:gd name="adj1" fmla="val 99618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6C2AEE6-372C-4629-9C46-0788D4E4E754}"/>
              </a:ext>
            </a:extLst>
          </p:cNvPr>
          <p:cNvSpPr/>
          <p:nvPr/>
        </p:nvSpPr>
        <p:spPr>
          <a:xfrm>
            <a:off x="5979134" y="1381436"/>
            <a:ext cx="894080" cy="4605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495452-A0F7-40D4-A41F-1A54D6359D91}"/>
              </a:ext>
            </a:extLst>
          </p:cNvPr>
          <p:cNvSpPr/>
          <p:nvPr/>
        </p:nvSpPr>
        <p:spPr>
          <a:xfrm>
            <a:off x="684107" y="745068"/>
            <a:ext cx="2631439" cy="2403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79CDA5B-6206-4226-BF2D-507C2A744C4F}"/>
              </a:ext>
            </a:extLst>
          </p:cNvPr>
          <p:cNvCxnSpPr>
            <a:cxnSpLocks/>
          </p:cNvCxnSpPr>
          <p:nvPr/>
        </p:nvCxnSpPr>
        <p:spPr>
          <a:xfrm>
            <a:off x="3315546" y="924413"/>
            <a:ext cx="2983654" cy="46058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7596C07-686C-4198-944E-A9E6C173BF80}"/>
              </a:ext>
            </a:extLst>
          </p:cNvPr>
          <p:cNvSpPr/>
          <p:nvPr/>
        </p:nvSpPr>
        <p:spPr>
          <a:xfrm>
            <a:off x="5635413" y="2646337"/>
            <a:ext cx="32291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- представлять интересы Общества в авиационных властях, всех государственных органах, в таможенных органах Российской Федерации при совершении таможенных операций, в аэропортах и других организациях ….</a:t>
            </a:r>
            <a:br>
              <a:rPr lang="ru-RU" sz="900" dirty="0"/>
            </a:br>
            <a:r>
              <a:rPr lang="ru-RU" sz="900" dirty="0"/>
              <a:t>….в том числе </a:t>
            </a:r>
            <a:r>
              <a:rPr lang="ru-RU" sz="900" dirty="0">
                <a:solidFill>
                  <a:srgbClr val="222A37"/>
                </a:solidFill>
                <a:latin typeface="Arial" panose="020B0604020202020204" pitchFamily="34" charset="0"/>
              </a:rPr>
              <a:t>подписывать документы </a:t>
            </a:r>
            <a:br>
              <a:rPr lang="en-US" sz="900" dirty="0">
                <a:solidFill>
                  <a:srgbClr val="222A37"/>
                </a:solidFill>
                <a:latin typeface="Arial" panose="020B0604020202020204" pitchFamily="34" charset="0"/>
              </a:rPr>
            </a:br>
            <a:r>
              <a:rPr lang="ru-RU" sz="900" dirty="0">
                <a:solidFill>
                  <a:srgbClr val="222A37"/>
                </a:solidFill>
                <a:latin typeface="Arial" panose="020B0604020202020204" pitchFamily="34" charset="0"/>
              </a:rPr>
              <a:t>- Счет на оплату, - Акт выполненных работ, - Акт приема-передачи, - Счет-фактура, - Универсальный передаточный документ (УПД), - Акт приема товара,- Экспедиторская расписка - Акт поштучной приемки товарно-материальных ценностей, - Транспортная накладная</a:t>
            </a:r>
            <a:r>
              <a:rPr lang="en-US" sz="900" dirty="0">
                <a:solidFill>
                  <a:srgbClr val="222A37"/>
                </a:solidFill>
                <a:latin typeface="Arial" panose="020B0604020202020204" pitchFamily="34" charset="0"/>
              </a:rPr>
              <a:t>, </a:t>
            </a:r>
            <a:r>
              <a:rPr lang="ru-RU" sz="900" dirty="0">
                <a:solidFill>
                  <a:srgbClr val="222A37"/>
                </a:solidFill>
                <a:latin typeface="Arial" panose="020B0604020202020204" pitchFamily="34" charset="0"/>
              </a:rPr>
              <a:t>Товарно-транспортная накладная, - Универсальный корректировочный</a:t>
            </a:r>
            <a:r>
              <a:rPr lang="en-US" sz="900" dirty="0">
                <a:solidFill>
                  <a:srgbClr val="222A37"/>
                </a:solidFill>
                <a:latin typeface="Arial" panose="020B0604020202020204" pitchFamily="34" charset="0"/>
              </a:rPr>
              <a:t>/</a:t>
            </a:r>
            <a:r>
              <a:rPr lang="ru-RU" sz="900" dirty="0">
                <a:solidFill>
                  <a:srgbClr val="222A37"/>
                </a:solidFill>
                <a:latin typeface="Arial" panose="020B0604020202020204" pitchFamily="34" charset="0"/>
              </a:rPr>
              <a:t> Исправительный документ (УКД), - Уведомление</a:t>
            </a:r>
            <a:endParaRPr lang="ru-RU" sz="900" dirty="0"/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336AD5C-2C65-4B93-A156-CF52D512C698}"/>
              </a:ext>
            </a:extLst>
          </p:cNvPr>
          <p:cNvCxnSpPr>
            <a:cxnSpLocks/>
          </p:cNvCxnSpPr>
          <p:nvPr/>
        </p:nvCxnSpPr>
        <p:spPr>
          <a:xfrm flipH="1">
            <a:off x="6908800" y="2072640"/>
            <a:ext cx="229014" cy="52974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DBB3D654-B978-483D-BBC2-50BBA49300C1}"/>
              </a:ext>
            </a:extLst>
          </p:cNvPr>
          <p:cNvCxnSpPr>
            <a:cxnSpLocks/>
          </p:cNvCxnSpPr>
          <p:nvPr/>
        </p:nvCxnSpPr>
        <p:spPr>
          <a:xfrm flipH="1" flipV="1">
            <a:off x="3840480" y="2350347"/>
            <a:ext cx="1794933" cy="47413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DBA1396F-3F07-4447-97D6-E0B94CC0DE48}"/>
              </a:ext>
            </a:extLst>
          </p:cNvPr>
          <p:cNvSpPr/>
          <p:nvPr/>
        </p:nvSpPr>
        <p:spPr>
          <a:xfrm>
            <a:off x="5635414" y="2602380"/>
            <a:ext cx="3161454" cy="207528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05F1CC7-4E41-45CB-BF9B-16C5118079F2}"/>
              </a:ext>
            </a:extLst>
          </p:cNvPr>
          <p:cNvSpPr/>
          <p:nvPr/>
        </p:nvSpPr>
        <p:spPr>
          <a:xfrm>
            <a:off x="684107" y="577626"/>
            <a:ext cx="797560" cy="167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219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1920" b="1" dirty="0">
                <a:solidFill>
                  <a:srgbClr val="BDDC03"/>
                </a:solidFill>
              </a:rPr>
              <a:t>Сертификаты</a:t>
            </a:r>
            <a:r>
              <a:rPr lang="ru" sz="1920" b="1" dirty="0"/>
              <a:t>| </a:t>
            </a:r>
            <a:r>
              <a:rPr lang="ru-RU" sz="1920" b="1" dirty="0"/>
              <a:t>Подписание ЭЦП ФЛ+МЧД 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E83B7C-E9FF-4899-82BC-C6B34E51D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996" y="3401481"/>
            <a:ext cx="3286603" cy="9993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B74E72-F4D5-4ABA-BC2A-2147BB0882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797" y="677333"/>
            <a:ext cx="8888405" cy="231986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5A9A20-AD27-46E1-B582-62626B92462F}"/>
              </a:ext>
            </a:extLst>
          </p:cNvPr>
          <p:cNvSpPr/>
          <p:nvPr/>
        </p:nvSpPr>
        <p:spPr>
          <a:xfrm>
            <a:off x="1236135" y="2065866"/>
            <a:ext cx="1608666" cy="423333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76669CD-CD66-49B1-BA0C-E07E0B7D5418}"/>
              </a:ext>
            </a:extLst>
          </p:cNvPr>
          <p:cNvSpPr/>
          <p:nvPr/>
        </p:nvSpPr>
        <p:spPr>
          <a:xfrm>
            <a:off x="3385900" y="2065866"/>
            <a:ext cx="1939633" cy="423333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49CEC2AC-21EC-497E-BE9F-83529BBE5500}"/>
              </a:ext>
            </a:extLst>
          </p:cNvPr>
          <p:cNvCxnSpPr>
            <a:cxnSpLocks/>
          </p:cNvCxnSpPr>
          <p:nvPr/>
        </p:nvCxnSpPr>
        <p:spPr>
          <a:xfrm>
            <a:off x="5012267" y="2571750"/>
            <a:ext cx="173931" cy="755650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C116073-8445-44AD-B100-AAD157A60C93}"/>
              </a:ext>
            </a:extLst>
          </p:cNvPr>
          <p:cNvCxnSpPr>
            <a:cxnSpLocks/>
          </p:cNvCxnSpPr>
          <p:nvPr/>
        </p:nvCxnSpPr>
        <p:spPr>
          <a:xfrm>
            <a:off x="2299862" y="2480732"/>
            <a:ext cx="773538" cy="1151468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500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/>
        </p:nvSpPr>
        <p:spPr>
          <a:xfrm>
            <a:off x="202700" y="1267200"/>
            <a:ext cx="8355450" cy="35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b="1" dirty="0">
                <a:solidFill>
                  <a:schemeClr val="lt1"/>
                </a:solidFill>
              </a:rPr>
              <a:t>Проверка правомерности МЧД</a:t>
            </a:r>
            <a:endParaRPr sz="8000" b="1" dirty="0">
              <a:solidFill>
                <a:schemeClr val="lt1"/>
              </a:solidFill>
            </a:endParaRPr>
          </a:p>
        </p:txBody>
      </p:sp>
      <p:pic>
        <p:nvPicPr>
          <p:cNvPr id="103" name="Google Shape;103;p18" title="s7_Group_logo_rgb_wh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780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1920" b="1" dirty="0">
                <a:solidFill>
                  <a:srgbClr val="BDDC03"/>
                </a:solidFill>
              </a:rPr>
              <a:t>Подписание</a:t>
            </a:r>
            <a:r>
              <a:rPr lang="ru" sz="1920" b="1" dirty="0"/>
              <a:t>| </a:t>
            </a:r>
            <a:r>
              <a:rPr lang="ru-RU" sz="1920" b="1" dirty="0"/>
              <a:t>Правомерность подписания документа ЭДО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97D676F1-6CAB-4BE1-A867-68CB3CF99669}"/>
              </a:ext>
            </a:extLst>
          </p:cNvPr>
          <p:cNvCxnSpPr>
            <a:cxnSpLocks/>
          </p:cNvCxnSpPr>
          <p:nvPr/>
        </p:nvCxnSpPr>
        <p:spPr>
          <a:xfrm>
            <a:off x="1266747" y="3776134"/>
            <a:ext cx="204313" cy="22690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1C4AFA34-EE3D-42B2-AFCC-EC7F24AA4511}"/>
              </a:ext>
            </a:extLst>
          </p:cNvPr>
          <p:cNvCxnSpPr>
            <a:cxnSpLocks/>
          </p:cNvCxnSpPr>
          <p:nvPr/>
        </p:nvCxnSpPr>
        <p:spPr>
          <a:xfrm flipV="1">
            <a:off x="1288990" y="4443308"/>
            <a:ext cx="204313" cy="864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F7920D-6AA4-4CEA-A7CC-B69CBED10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320" y="677334"/>
            <a:ext cx="7933446" cy="4216030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1B87E9D-F8E1-401C-A72F-DCF3CE327987}"/>
              </a:ext>
            </a:extLst>
          </p:cNvPr>
          <p:cNvSpPr/>
          <p:nvPr/>
        </p:nvSpPr>
        <p:spPr>
          <a:xfrm>
            <a:off x="160867" y="3830909"/>
            <a:ext cx="1105880" cy="47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Сторонний контрагент</a:t>
            </a:r>
            <a:endParaRPr lang="ru-RU" sz="120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BB3AE99-345A-40F1-BFCB-0B5A71E168A8}"/>
              </a:ext>
            </a:extLst>
          </p:cNvPr>
          <p:cNvSpPr/>
          <p:nvPr/>
        </p:nvSpPr>
        <p:spPr>
          <a:xfrm>
            <a:off x="160867" y="4385899"/>
            <a:ext cx="1105880" cy="47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Компания холдинга С7</a:t>
            </a:r>
            <a:endParaRPr lang="ru-RU" sz="12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BB2A1B-6512-4333-8AB3-662C3A7A2568}"/>
              </a:ext>
            </a:extLst>
          </p:cNvPr>
          <p:cNvSpPr/>
          <p:nvPr/>
        </p:nvSpPr>
        <p:spPr>
          <a:xfrm>
            <a:off x="138624" y="4357267"/>
            <a:ext cx="890696" cy="50021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8FC264-086B-479A-81C2-FC14EDB3DDF2}"/>
              </a:ext>
            </a:extLst>
          </p:cNvPr>
          <p:cNvSpPr/>
          <p:nvPr/>
        </p:nvSpPr>
        <p:spPr>
          <a:xfrm>
            <a:off x="2362200" y="4381500"/>
            <a:ext cx="5012267" cy="471583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6AEE90-80EF-4F36-A7BE-E37D0382E670}"/>
              </a:ext>
            </a:extLst>
          </p:cNvPr>
          <p:cNvSpPr/>
          <p:nvPr/>
        </p:nvSpPr>
        <p:spPr>
          <a:xfrm>
            <a:off x="1266747" y="1007533"/>
            <a:ext cx="1442586" cy="359833"/>
          </a:xfrm>
          <a:prstGeom prst="rect">
            <a:avLst/>
          </a:prstGeom>
          <a:noFill/>
          <a:ln>
            <a:solidFill>
              <a:srgbClr val="AAC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1E379D0-CDCE-4D67-BE5A-9EEC139D332E}"/>
              </a:ext>
            </a:extLst>
          </p:cNvPr>
          <p:cNvSpPr/>
          <p:nvPr/>
        </p:nvSpPr>
        <p:spPr>
          <a:xfrm>
            <a:off x="138624" y="3830909"/>
            <a:ext cx="890696" cy="42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F5C9AE9-2BD3-481B-B2C9-FF588485FEA2}"/>
              </a:ext>
            </a:extLst>
          </p:cNvPr>
          <p:cNvSpPr/>
          <p:nvPr/>
        </p:nvSpPr>
        <p:spPr>
          <a:xfrm>
            <a:off x="2362200" y="4003040"/>
            <a:ext cx="5012267" cy="2994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C274487-970A-48D0-8A02-CA312A09836A}"/>
              </a:ext>
            </a:extLst>
          </p:cNvPr>
          <p:cNvSpPr/>
          <p:nvPr/>
        </p:nvSpPr>
        <p:spPr>
          <a:xfrm>
            <a:off x="1288990" y="1367366"/>
            <a:ext cx="1420343" cy="3301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607870FD-45CA-432C-8B40-98B7907641EA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1029320" y="4042109"/>
            <a:ext cx="1332880" cy="3035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BEBB266-2F33-41B3-A20A-3CA26299872C}"/>
              </a:ext>
            </a:extLst>
          </p:cNvPr>
          <p:cNvCxnSpPr>
            <a:endCxn id="4" idx="1"/>
          </p:cNvCxnSpPr>
          <p:nvPr/>
        </p:nvCxnSpPr>
        <p:spPr>
          <a:xfrm flipV="1">
            <a:off x="1051563" y="4617292"/>
            <a:ext cx="1310637" cy="75780"/>
          </a:xfrm>
          <a:prstGeom prst="straightConnector1">
            <a:avLst/>
          </a:prstGeom>
          <a:ln w="12700">
            <a:solidFill>
              <a:srgbClr val="AAC6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187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1920" b="1" dirty="0">
                <a:solidFill>
                  <a:srgbClr val="BDDC03"/>
                </a:solidFill>
              </a:rPr>
              <a:t>Подписание</a:t>
            </a:r>
            <a:r>
              <a:rPr lang="ru" sz="1920" b="1" dirty="0"/>
              <a:t>| </a:t>
            </a:r>
            <a:r>
              <a:rPr lang="ru-RU" sz="1920" b="1" dirty="0"/>
              <a:t>Модуль МЧД заполнение полномочий ИИ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B7D2AF-F726-4B0F-A977-9FB371BCC9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0725"/>
          <a:stretch/>
        </p:blipFill>
        <p:spPr>
          <a:xfrm>
            <a:off x="1207770" y="2860800"/>
            <a:ext cx="6565733" cy="16984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357659-A315-405E-B1BF-AF7C1F677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7770" y="562975"/>
            <a:ext cx="7350380" cy="18754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4C3204-5E18-4477-B23C-59B7222F39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8013" y="2143083"/>
            <a:ext cx="452120" cy="55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26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4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-RU" sz="1920" b="1" dirty="0">
                <a:solidFill>
                  <a:srgbClr val="BDDC03"/>
                </a:solidFill>
              </a:rPr>
              <a:t>Подписание</a:t>
            </a:r>
            <a:r>
              <a:rPr lang="ru" sz="1920" b="1" dirty="0"/>
              <a:t>| </a:t>
            </a:r>
            <a:r>
              <a:rPr lang="ru-RU" sz="1920" b="1" dirty="0"/>
              <a:t>Правомерность подписания документа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1B87E9D-F8E1-401C-A72F-DCF3CE327987}"/>
              </a:ext>
            </a:extLst>
          </p:cNvPr>
          <p:cNvSpPr/>
          <p:nvPr/>
        </p:nvSpPr>
        <p:spPr>
          <a:xfrm>
            <a:off x="233349" y="3479821"/>
            <a:ext cx="11213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Сторонний контрагент</a:t>
            </a:r>
            <a:endParaRPr lang="ru-RU" sz="1200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BB3AE99-345A-40F1-BFCB-0B5A71E168A8}"/>
              </a:ext>
            </a:extLst>
          </p:cNvPr>
          <p:cNvSpPr/>
          <p:nvPr/>
        </p:nvSpPr>
        <p:spPr>
          <a:xfrm>
            <a:off x="233350" y="4181159"/>
            <a:ext cx="1033396" cy="461665"/>
          </a:xfrm>
          <a:prstGeom prst="rect">
            <a:avLst/>
          </a:prstGeom>
          <a:ln w="28575">
            <a:solidFill>
              <a:srgbClr val="AAC602"/>
            </a:solidFill>
          </a:ln>
        </p:spPr>
        <p:txBody>
          <a:bodyPr wrap="square">
            <a:spAutoFit/>
          </a:bodyPr>
          <a:lstStyle/>
          <a:p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Компания холдинга С7</a:t>
            </a:r>
            <a:endParaRPr lang="ru-RU" sz="12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2E64CD-8506-43C5-94D1-637C73094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903" y="3552614"/>
            <a:ext cx="6967690" cy="132556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DC897EB-ABD4-4373-8885-B64CED642A09}"/>
              </a:ext>
            </a:extLst>
          </p:cNvPr>
          <p:cNvSpPr/>
          <p:nvPr/>
        </p:nvSpPr>
        <p:spPr>
          <a:xfrm>
            <a:off x="233350" y="3479821"/>
            <a:ext cx="1033396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FFAA9575-CDB3-4398-8FBD-D06804FDFC59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1266746" y="3710654"/>
            <a:ext cx="1772787" cy="33641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B716462C-6D8B-4959-88FE-FCBAAD734A3A}"/>
              </a:ext>
            </a:extLst>
          </p:cNvPr>
          <p:cNvCxnSpPr>
            <a:stCxn id="23" idx="3"/>
          </p:cNvCxnSpPr>
          <p:nvPr/>
        </p:nvCxnSpPr>
        <p:spPr>
          <a:xfrm>
            <a:off x="1266746" y="4411992"/>
            <a:ext cx="1772787" cy="230832"/>
          </a:xfrm>
          <a:prstGeom prst="straightConnector1">
            <a:avLst/>
          </a:prstGeom>
          <a:ln w="12700">
            <a:solidFill>
              <a:srgbClr val="AAC6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0A23C3E-D706-462F-B11F-BFFFD0D1D8F5}"/>
              </a:ext>
            </a:extLst>
          </p:cNvPr>
          <p:cNvSpPr/>
          <p:nvPr/>
        </p:nvSpPr>
        <p:spPr>
          <a:xfrm>
            <a:off x="7543800" y="4360333"/>
            <a:ext cx="1286933" cy="517843"/>
          </a:xfrm>
          <a:prstGeom prst="rect">
            <a:avLst/>
          </a:prstGeom>
          <a:noFill/>
          <a:ln>
            <a:solidFill>
              <a:srgbClr val="AAC6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FA97771-30E6-4AD1-98D0-645F9F6F5F75}"/>
              </a:ext>
            </a:extLst>
          </p:cNvPr>
          <p:cNvSpPr/>
          <p:nvPr/>
        </p:nvSpPr>
        <p:spPr>
          <a:xfrm>
            <a:off x="7543799" y="3941486"/>
            <a:ext cx="1286933" cy="4041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D4B07D3-F0B7-49E6-B9F1-70D6BB5CF447}"/>
              </a:ext>
            </a:extLst>
          </p:cNvPr>
          <p:cNvSpPr/>
          <p:nvPr/>
        </p:nvSpPr>
        <p:spPr>
          <a:xfrm>
            <a:off x="1557867" y="1481667"/>
            <a:ext cx="5367866" cy="14901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11D3BA-8D2C-4FB8-8E83-6E509ECDDE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417" y="537690"/>
            <a:ext cx="1682793" cy="92044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C4BB511-56CB-4EE8-8A7F-7C6D08E585E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5561"/>
          <a:stretch/>
        </p:blipFill>
        <p:spPr>
          <a:xfrm>
            <a:off x="750048" y="1458132"/>
            <a:ext cx="6549813" cy="1942669"/>
          </a:xfrm>
          <a:prstGeom prst="rect">
            <a:avLst/>
          </a:prstGeom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4B6AC13E-0310-45D0-82F6-2571EF99223D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750048" y="853440"/>
            <a:ext cx="684716" cy="262638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7CD95D0B-F2CA-4DA6-819D-99B8218E04E8}"/>
              </a:ext>
            </a:extLst>
          </p:cNvPr>
          <p:cNvCxnSpPr>
            <a:cxnSpLocks/>
          </p:cNvCxnSpPr>
          <p:nvPr/>
        </p:nvCxnSpPr>
        <p:spPr>
          <a:xfrm>
            <a:off x="4930987" y="3070885"/>
            <a:ext cx="3518746" cy="870601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260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"/>
          <p:cNvSpPr txBox="1">
            <a:spLocks noGrp="1"/>
          </p:cNvSpPr>
          <p:nvPr>
            <p:ph type="title"/>
          </p:nvPr>
        </p:nvSpPr>
        <p:spPr>
          <a:xfrm>
            <a:off x="233350" y="140575"/>
            <a:ext cx="8133900" cy="8413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990"/>
            </a:pPr>
            <a:r>
              <a:rPr lang="ru-RU" sz="1920" b="1" dirty="0">
                <a:solidFill>
                  <a:srgbClr val="BDDC03"/>
                </a:solidFill>
              </a:rPr>
              <a:t>Подписание </a:t>
            </a:r>
            <a:r>
              <a:rPr lang="ru" sz="1920" b="1" dirty="0"/>
              <a:t>| </a:t>
            </a:r>
            <a:r>
              <a:rPr lang="ru-RU" sz="1920" b="1" dirty="0"/>
              <a:t>Итог проверка п</a:t>
            </a:r>
            <a:r>
              <a:rPr lang="ru-RU" sz="2000" b="1" dirty="0"/>
              <a:t>равомерность подписания</a:t>
            </a:r>
            <a:br>
              <a:rPr lang="ru-RU" sz="2000" b="1" dirty="0"/>
            </a:br>
            <a:r>
              <a:rPr lang="ru-RU" sz="2000" b="1" dirty="0"/>
              <a:t>                        документов</a:t>
            </a:r>
            <a:endParaRPr sz="1920" b="1" dirty="0">
              <a:solidFill>
                <a:srgbClr val="BDDC03"/>
              </a:solidFill>
            </a:endParaRPr>
          </a:p>
        </p:txBody>
      </p:sp>
      <p:pic>
        <p:nvPicPr>
          <p:cNvPr id="311" name="Google Shape;311;p36" title="LOGO.png"/>
          <p:cNvPicPr preferRelativeResize="0"/>
          <p:nvPr/>
        </p:nvPicPr>
        <p:blipFill rotWithShape="1">
          <a:blip r:embed="rId3">
            <a:alphaModFix/>
          </a:blip>
          <a:srcRect t="386" b="386"/>
          <a:stretch/>
        </p:blipFill>
        <p:spPr>
          <a:xfrm>
            <a:off x="8558150" y="125925"/>
            <a:ext cx="451700" cy="4517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2;p17">
            <a:extLst>
              <a:ext uri="{FF2B5EF4-FFF2-40B4-BE49-F238E27FC236}">
                <a16:creationId xmlns:a16="http://schemas.microsoft.com/office/drawing/2014/main" id="{F1FD60B4-42B5-4798-8443-E0C3162A3070}"/>
              </a:ext>
            </a:extLst>
          </p:cNvPr>
          <p:cNvSpPr/>
          <p:nvPr/>
        </p:nvSpPr>
        <p:spPr>
          <a:xfrm>
            <a:off x="487000" y="1464733"/>
            <a:ext cx="8071150" cy="1964266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19050" cap="flat" cmpd="sng">
            <a:solidFill>
              <a:srgbClr val="BDDC0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4350" tIns="84350" rIns="84350" bIns="84350" anchor="ctr" anchorCtr="0">
            <a:noAutofit/>
          </a:bodyPr>
          <a:lstStyle/>
          <a:p>
            <a:pPr>
              <a:buSzPts val="1015"/>
            </a:pPr>
            <a:r>
              <a:rPr lang="ru-RU" dirty="0"/>
              <a:t>   </a:t>
            </a:r>
            <a:r>
              <a:rPr lang="ru-RU" sz="1600" dirty="0"/>
              <a:t>Как проверить правомерность подписания документов:  </a:t>
            </a:r>
            <a:br>
              <a:rPr lang="ru-RU" dirty="0"/>
            </a:br>
            <a:r>
              <a:rPr lang="ru-RU" dirty="0"/>
              <a:t>       1)   </a:t>
            </a:r>
            <a:r>
              <a:rPr lang="ru-RU" dirty="0">
                <a:solidFill>
                  <a:schemeClr val="dk1"/>
                </a:solidFill>
              </a:rPr>
              <a:t>уполномоченных лиц холдинга С7?  </a:t>
            </a:r>
            <a:br>
              <a:rPr lang="ru-RU" sz="1600" dirty="0">
                <a:solidFill>
                  <a:schemeClr val="dk1"/>
                </a:solidFill>
              </a:rPr>
            </a:br>
            <a:r>
              <a:rPr lang="ru-RU" sz="1600" i="1" u="sng" dirty="0">
                <a:solidFill>
                  <a:schemeClr val="dk1"/>
                </a:solidFill>
              </a:rPr>
              <a:t>Решено: связью сертификата ФЛ с МЧД      </a:t>
            </a:r>
            <a:br>
              <a:rPr lang="ru-RU" sz="1600" dirty="0">
                <a:solidFill>
                  <a:schemeClr val="dk1"/>
                </a:solidFill>
              </a:rPr>
            </a:br>
            <a:r>
              <a:rPr lang="ru-RU" sz="1600" dirty="0">
                <a:solidFill>
                  <a:schemeClr val="dk1"/>
                </a:solidFill>
              </a:rPr>
              <a:t> </a:t>
            </a:r>
            <a:r>
              <a:rPr lang="ru-RU" dirty="0">
                <a:solidFill>
                  <a:schemeClr val="dk1"/>
                </a:solidFill>
              </a:rPr>
              <a:t>       2)   уполномоченных лиц сторонних контрагентов?</a:t>
            </a:r>
          </a:p>
          <a:p>
            <a:pPr>
              <a:buSzPts val="1015"/>
            </a:pPr>
            <a:r>
              <a:rPr lang="ru-RU" sz="1600" i="1" u="sng" dirty="0">
                <a:solidFill>
                  <a:schemeClr val="dk1"/>
                </a:solidFill>
              </a:rPr>
              <a:t>Решено: в ручном режиме, автоматизация с использованием ИИ в разработке</a:t>
            </a:r>
            <a:endParaRPr sz="1600" i="1" u="sng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333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38" title="3D_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4372" y="1176054"/>
            <a:ext cx="2932799" cy="293485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A55D86-9993-46FA-8198-98DC33D61361}"/>
              </a:ext>
            </a:extLst>
          </p:cNvPr>
          <p:cNvSpPr/>
          <p:nvPr/>
        </p:nvSpPr>
        <p:spPr>
          <a:xfrm>
            <a:off x="311573" y="3779520"/>
            <a:ext cx="479890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lt1"/>
                </a:solidFill>
              </a:rPr>
              <a:t>Кривошеева Анна</a:t>
            </a:r>
          </a:p>
          <a:p>
            <a:pPr lvl="0"/>
            <a:r>
              <a:rPr lang="ru-RU" dirty="0">
                <a:solidFill>
                  <a:schemeClr val="lt1"/>
                </a:solidFill>
              </a:rPr>
              <a:t>Менеджер продукта ЭЛФИНДО</a:t>
            </a:r>
            <a:br>
              <a:rPr lang="ru-RU" dirty="0">
                <a:solidFill>
                  <a:schemeClr val="lt1"/>
                </a:solidFill>
              </a:rPr>
            </a:br>
            <a:r>
              <a:rPr lang="ru-RU" dirty="0">
                <a:solidFill>
                  <a:schemeClr val="lt1"/>
                </a:solidFill>
              </a:rPr>
              <a:t>С7 </a:t>
            </a:r>
            <a:r>
              <a:rPr lang="ru-RU" dirty="0" err="1">
                <a:solidFill>
                  <a:schemeClr val="lt1"/>
                </a:solidFill>
              </a:rPr>
              <a:t>ТехЛаб</a:t>
            </a:r>
            <a:endParaRPr lang="ru-RU" dirty="0">
              <a:solidFill>
                <a:schemeClr val="lt1"/>
              </a:solidFill>
            </a:endParaRPr>
          </a:p>
          <a:p>
            <a:pPr lvl="0"/>
            <a:r>
              <a:rPr lang="ru-RU" dirty="0">
                <a:solidFill>
                  <a:srgbClr val="AAC60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a.krivosheeva@s7.ru</a:t>
            </a:r>
            <a:endParaRPr lang="ru-RU" dirty="0">
              <a:solidFill>
                <a:srgbClr val="AAC602"/>
              </a:solidFill>
            </a:endParaRPr>
          </a:p>
          <a:p>
            <a:pPr lvl="0"/>
            <a:r>
              <a:rPr lang="ru-RU" dirty="0">
                <a:solidFill>
                  <a:srgbClr val="AAC60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www.s7.ru</a:t>
            </a:r>
            <a:endParaRPr lang="ru-RU" dirty="0">
              <a:solidFill>
                <a:srgbClr val="AAC602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F7B257-BEC0-462A-A733-B6DD9B2EC41E}"/>
              </a:ext>
            </a:extLst>
          </p:cNvPr>
          <p:cNvSpPr/>
          <p:nvPr/>
        </p:nvSpPr>
        <p:spPr>
          <a:xfrm>
            <a:off x="0" y="74506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lt1"/>
                </a:solidFill>
              </a:rPr>
              <a:t>Спасибо за внимание!</a:t>
            </a:r>
            <a:endParaRPr lang="ru-RU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1861</TotalTime>
  <Words>563</Words>
  <Application>Microsoft Office PowerPoint</Application>
  <PresentationFormat>Экран (16:9)</PresentationFormat>
  <Paragraphs>62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Simple Light</vt:lpstr>
      <vt:lpstr>Презентация PowerPoint</vt:lpstr>
      <vt:lpstr>СОДЕРЖАНИЕ</vt:lpstr>
      <vt:lpstr>МЧД | Машиночитаемая доверенность </vt:lpstr>
      <vt:lpstr>Презентация PowerPoint</vt:lpstr>
      <vt:lpstr>Создание МЧД| Создание МЧД в 1С ДО</vt:lpstr>
      <vt:lpstr>Создание МЧД| Создание МЧД в 1С ДО</vt:lpstr>
      <vt:lpstr>Презентация PowerPoint</vt:lpstr>
      <vt:lpstr>Интеграция МЧД| Интеграционный сервис С7 для хранения МЧД</vt:lpstr>
      <vt:lpstr>Интеграция МЧД | Загруженные/ валидированные МЧД B2B</vt:lpstr>
      <vt:lpstr>Интеграция МЧД| Интеграционный сервис С7 для хранения МЧД</vt:lpstr>
      <vt:lpstr>Интеграция МЧД| Интеграционный сервис С7 для хранения МЧД</vt:lpstr>
      <vt:lpstr>Вопрос| Вопрос правомерности подписания</vt:lpstr>
      <vt:lpstr>Презентация PowerPoint</vt:lpstr>
      <vt:lpstr>Сертификаты| Сертификаты в ЛК Сотрудника </vt:lpstr>
      <vt:lpstr>Сертификаты| Сертификат ФЛ + МЧД</vt:lpstr>
      <vt:lpstr>Сертификаты| Подписание ЭЦП ФЛ+МЧД </vt:lpstr>
      <vt:lpstr>Презентация PowerPoint</vt:lpstr>
      <vt:lpstr>Подписание| Правомерность подписания документа ЭДО</vt:lpstr>
      <vt:lpstr>Подписание| Модуль МЧД заполнение полномочий ИИ</vt:lpstr>
      <vt:lpstr>Подписание| Правомерность подписания документа</vt:lpstr>
      <vt:lpstr>Подписание | Итог проверка правомерность подписания                         документов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Кривошеева Анна Викторовна</dc:creator>
  <cp:lastModifiedBy>Кривошеева Анна Викторовна</cp:lastModifiedBy>
  <cp:revision>106</cp:revision>
  <dcterms:modified xsi:type="dcterms:W3CDTF">2026-03-30T09:16:19Z</dcterms:modified>
</cp:coreProperties>
</file>